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3" r:id="rId1"/>
  </p:sldMasterIdLst>
  <p:sldIdLst>
    <p:sldId id="256" r:id="rId2"/>
    <p:sldId id="269" r:id="rId3"/>
    <p:sldId id="276" r:id="rId4"/>
    <p:sldId id="270" r:id="rId5"/>
    <p:sldId id="271" r:id="rId6"/>
    <p:sldId id="275" r:id="rId7"/>
    <p:sldId id="273" r:id="rId8"/>
    <p:sldId id="274" r:id="rId9"/>
    <p:sldId id="265" r:id="rId10"/>
    <p:sldId id="257" r:id="rId11"/>
    <p:sldId id="266" r:id="rId12"/>
    <p:sldId id="258" r:id="rId13"/>
    <p:sldId id="267" r:id="rId14"/>
    <p:sldId id="259" r:id="rId15"/>
    <p:sldId id="260" r:id="rId16"/>
    <p:sldId id="261" r:id="rId17"/>
    <p:sldId id="263"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9CD"/>
    <a:srgbClr val="EEF4E8"/>
    <a:srgbClr val="A1CB46"/>
    <a:srgbClr val="000000"/>
    <a:srgbClr val="F4F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6" autoAdjust="0"/>
  </p:normalViewPr>
  <p:slideViewPr>
    <p:cSldViewPr snapToGrid="0">
      <p:cViewPr varScale="1">
        <p:scale>
          <a:sx n="103" d="100"/>
          <a:sy n="103" d="100"/>
        </p:scale>
        <p:origin x="8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1612119417"/>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1669575206"/>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43641227"/>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1643585426"/>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6904024"/>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516834504"/>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1817357979"/>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3391154328"/>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918789206"/>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8EF89F4-588C-4046-8519-7BFFF3B4F728}" type="datetimeFigureOut">
              <a:rPr lang="pl-PL" smtClean="0"/>
              <a:t>09.05.2024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4100044614"/>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8EF89F4-588C-4046-8519-7BFFF3B4F728}" type="datetimeFigureOut">
              <a:rPr lang="pl-PL" smtClean="0"/>
              <a:t>09.05.2024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3792976948"/>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8EF89F4-588C-4046-8519-7BFFF3B4F728}" type="datetimeFigureOut">
              <a:rPr lang="pl-PL" smtClean="0"/>
              <a:t>09.05.2024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3520222311"/>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8EF89F4-588C-4046-8519-7BFFF3B4F728}" type="datetimeFigureOut">
              <a:rPr lang="pl-PL" smtClean="0"/>
              <a:t>09.05.2024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3189170424"/>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89F4-588C-4046-8519-7BFFF3B4F728}" type="datetimeFigureOut">
              <a:rPr lang="pl-PL" smtClean="0"/>
              <a:t>09.05.2024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3652680188"/>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8EF89F4-588C-4046-8519-7BFFF3B4F728}" type="datetimeFigureOut">
              <a:rPr lang="pl-PL" smtClean="0"/>
              <a:t>09.05.2024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3973411469"/>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8EF89F4-588C-4046-8519-7BFFF3B4F728}" type="datetimeFigureOut">
              <a:rPr lang="pl-PL" smtClean="0"/>
              <a:t>09.05.2024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63E9D-743C-4DE8-BA8C-809CAF1B742A}" type="slidenum">
              <a:rPr lang="pl-PL" smtClean="0"/>
              <a:t>‹#›</a:t>
            </a:fld>
            <a:endParaRPr lang="pl-PL"/>
          </a:p>
        </p:txBody>
      </p:sp>
    </p:spTree>
    <p:extLst>
      <p:ext uri="{BB962C8B-B14F-4D97-AF65-F5344CB8AC3E}">
        <p14:creationId xmlns:p14="http://schemas.microsoft.com/office/powerpoint/2010/main" val="3600275220"/>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EF89F4-588C-4046-8519-7BFFF3B4F728}" type="datetimeFigureOut">
              <a:rPr lang="pl-PL" smtClean="0"/>
              <a:t>09.05.2024</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463E9D-743C-4DE8-BA8C-809CAF1B742A}" type="slidenum">
              <a:rPr lang="pl-PL" smtClean="0"/>
              <a:t>‹#›</a:t>
            </a:fld>
            <a:endParaRPr lang="pl-PL"/>
          </a:p>
        </p:txBody>
      </p:sp>
    </p:spTree>
    <p:extLst>
      <p:ext uri="{BB962C8B-B14F-4D97-AF65-F5344CB8AC3E}">
        <p14:creationId xmlns:p14="http://schemas.microsoft.com/office/powerpoint/2010/main" val="309809975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0"/>
          </a:srgb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F72075-2A95-87A7-279A-4A07306C47E9}"/>
              </a:ext>
            </a:extLst>
          </p:cNvPr>
          <p:cNvSpPr>
            <a:spLocks noGrp="1"/>
          </p:cNvSpPr>
          <p:nvPr>
            <p:ph type="ctrTitle"/>
          </p:nvPr>
        </p:nvSpPr>
        <p:spPr>
          <a:xfrm>
            <a:off x="1997075" y="656569"/>
            <a:ext cx="8325865" cy="1428430"/>
          </a:xfrm>
        </p:spPr>
        <p:txBody>
          <a:bodyPr/>
          <a:lstStyle/>
          <a:p>
            <a:pPr algn="ctr"/>
            <a:r>
              <a:rPr lang="pl-PL" b="1" dirty="0">
                <a:solidFill>
                  <a:schemeClr val="tx1"/>
                </a:solidFill>
                <a:latin typeface="Arial" panose="020B0604020202020204" pitchFamily="34" charset="0"/>
                <a:cs typeface="Arial" panose="020B0604020202020204" pitchFamily="34" charset="0"/>
              </a:rPr>
              <a:t>20 lat Polski </a:t>
            </a:r>
            <a:br>
              <a:rPr lang="pl-PL" b="1" dirty="0">
                <a:solidFill>
                  <a:schemeClr val="tx1"/>
                </a:solidFill>
                <a:latin typeface="Arial" panose="020B0604020202020204" pitchFamily="34" charset="0"/>
                <a:cs typeface="Arial" panose="020B0604020202020204" pitchFamily="34" charset="0"/>
              </a:rPr>
            </a:br>
            <a:r>
              <a:rPr lang="pl-PL" b="1" dirty="0">
                <a:solidFill>
                  <a:schemeClr val="tx1"/>
                </a:solidFill>
                <a:latin typeface="Arial" panose="020B0604020202020204" pitchFamily="34" charset="0"/>
                <a:cs typeface="Arial" panose="020B0604020202020204" pitchFamily="34" charset="0"/>
              </a:rPr>
              <a:t>w Unii Europejskiej </a:t>
            </a:r>
          </a:p>
        </p:txBody>
      </p:sp>
      <p:sp>
        <p:nvSpPr>
          <p:cNvPr id="3" name="Podtytuł 2">
            <a:extLst>
              <a:ext uri="{FF2B5EF4-FFF2-40B4-BE49-F238E27FC236}">
                <a16:creationId xmlns:a16="http://schemas.microsoft.com/office/drawing/2014/main" id="{B1FE6F27-5BF9-3B31-6A9E-489EAACFA0EA}"/>
              </a:ext>
            </a:extLst>
          </p:cNvPr>
          <p:cNvSpPr>
            <a:spLocks noGrp="1"/>
          </p:cNvSpPr>
          <p:nvPr>
            <p:ph type="subTitle" idx="1"/>
          </p:nvPr>
        </p:nvSpPr>
        <p:spPr>
          <a:xfrm>
            <a:off x="665643" y="2528041"/>
            <a:ext cx="9365200" cy="2155269"/>
          </a:xfrm>
        </p:spPr>
        <p:txBody>
          <a:bodyPr>
            <a:normAutofit fontScale="70000" lnSpcReduction="20000"/>
          </a:bodyPr>
          <a:lstStyle/>
          <a:p>
            <a:pPr algn="ctr"/>
            <a:r>
              <a:rPr lang="pl-PL" sz="4600" dirty="0">
                <a:solidFill>
                  <a:schemeClr val="tx1"/>
                </a:solidFill>
                <a:latin typeface="Arial" panose="020B0604020202020204" pitchFamily="34" charset="0"/>
                <a:cs typeface="Arial" panose="020B0604020202020204" pitchFamily="34" charset="0"/>
              </a:rPr>
              <a:t>Już od dwudziestu lat należymy</a:t>
            </a:r>
          </a:p>
          <a:p>
            <a:pPr algn="ctr"/>
            <a:r>
              <a:rPr lang="pl-PL" sz="4600" dirty="0">
                <a:solidFill>
                  <a:schemeClr val="tx1"/>
                </a:solidFill>
                <a:latin typeface="Arial" panose="020B0604020202020204" pitchFamily="34" charset="0"/>
                <a:cs typeface="Arial" panose="020B0604020202020204" pitchFamily="34" charset="0"/>
              </a:rPr>
              <a:t> do Unii Europejskiej.</a:t>
            </a:r>
          </a:p>
          <a:p>
            <a:pPr algn="ctr"/>
            <a:r>
              <a:rPr lang="pl-PL" sz="4600" dirty="0">
                <a:solidFill>
                  <a:schemeClr val="tx1"/>
                </a:solidFill>
                <a:latin typeface="Arial" panose="020B0604020202020204" pitchFamily="34" charset="0"/>
                <a:cs typeface="Arial" panose="020B0604020202020204" pitchFamily="34" charset="0"/>
              </a:rPr>
              <a:t> Wspólnie udało nam się zrealizować </a:t>
            </a:r>
          </a:p>
          <a:p>
            <a:pPr algn="ctr"/>
            <a:r>
              <a:rPr lang="pl-PL" sz="4600" dirty="0">
                <a:solidFill>
                  <a:schemeClr val="tx1"/>
                </a:solidFill>
                <a:latin typeface="Arial" panose="020B0604020202020204" pitchFamily="34" charset="0"/>
                <a:cs typeface="Arial" panose="020B0604020202020204" pitchFamily="34" charset="0"/>
              </a:rPr>
              <a:t>wiele marzeń i planów</a:t>
            </a:r>
            <a:r>
              <a:rPr lang="pl-PL" dirty="0"/>
              <a:t>.</a:t>
            </a:r>
          </a:p>
        </p:txBody>
      </p:sp>
      <p:pic>
        <p:nvPicPr>
          <p:cNvPr id="5" name="Obraz 4">
            <a:extLst>
              <a:ext uri="{FF2B5EF4-FFF2-40B4-BE49-F238E27FC236}">
                <a16:creationId xmlns:a16="http://schemas.microsoft.com/office/drawing/2014/main" id="{581283C8-549D-9D12-7343-A80CBB7C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843" y="213527"/>
            <a:ext cx="1950720" cy="1871472"/>
          </a:xfrm>
          <a:prstGeom prst="rect">
            <a:avLst/>
          </a:prstGeom>
        </p:spPr>
      </p:pic>
      <p:pic>
        <p:nvPicPr>
          <p:cNvPr id="7" name="Obraz 6">
            <a:extLst>
              <a:ext uri="{FF2B5EF4-FFF2-40B4-BE49-F238E27FC236}">
                <a16:creationId xmlns:a16="http://schemas.microsoft.com/office/drawing/2014/main" id="{0D3C5249-CEBC-B8D0-D8D6-F3A8BF84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37" y="385127"/>
            <a:ext cx="2528407" cy="1528271"/>
          </a:xfrm>
          <a:prstGeom prst="rect">
            <a:avLst/>
          </a:prstGeom>
        </p:spPr>
      </p:pic>
      <p:pic>
        <p:nvPicPr>
          <p:cNvPr id="6" name="Obraz 5">
            <a:extLst>
              <a:ext uri="{FF2B5EF4-FFF2-40B4-BE49-F238E27FC236}">
                <a16:creationId xmlns:a16="http://schemas.microsoft.com/office/drawing/2014/main" id="{5FA71B34-5983-97E8-4C03-411C41130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241" y="4780735"/>
            <a:ext cx="1792534" cy="1836679"/>
          </a:xfrm>
          <a:prstGeom prst="rect">
            <a:avLst/>
          </a:prstGeom>
        </p:spPr>
      </p:pic>
    </p:spTree>
    <p:extLst>
      <p:ext uri="{BB962C8B-B14F-4D97-AF65-F5344CB8AC3E}">
        <p14:creationId xmlns:p14="http://schemas.microsoft.com/office/powerpoint/2010/main" val="1383764286"/>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spd="slow" advClick="0" advTm="20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A4451211-A425-4E4D-36AD-1F23D388C0FF}"/>
              </a:ext>
            </a:extLst>
          </p:cNvPr>
          <p:cNvGraphicFramePr>
            <a:graphicFrameLocks noGrp="1"/>
          </p:cNvGraphicFramePr>
          <p:nvPr>
            <p:ph idx="1"/>
            <p:extLst>
              <p:ext uri="{D42A27DB-BD31-4B8C-83A1-F6EECF244321}">
                <p14:modId xmlns:p14="http://schemas.microsoft.com/office/powerpoint/2010/main" val="2372293157"/>
              </p:ext>
            </p:extLst>
          </p:nvPr>
        </p:nvGraphicFramePr>
        <p:xfrm>
          <a:off x="1109806" y="969264"/>
          <a:ext cx="9616106" cy="5353233"/>
        </p:xfrm>
        <a:graphic>
          <a:graphicData uri="http://schemas.openxmlformats.org/drawingml/2006/table">
            <a:tbl>
              <a:tblPr firstRow="1" firstCol="1" lastRow="1" lastCol="1" bandRow="1" bandCol="1">
                <a:tableStyleId>{5C22544A-7EE6-4342-B048-85BDC9FD1C3A}</a:tableStyleId>
              </a:tblPr>
              <a:tblGrid>
                <a:gridCol w="325802">
                  <a:extLst>
                    <a:ext uri="{9D8B030D-6E8A-4147-A177-3AD203B41FA5}">
                      <a16:colId xmlns:a16="http://schemas.microsoft.com/office/drawing/2014/main" val="940115637"/>
                    </a:ext>
                  </a:extLst>
                </a:gridCol>
                <a:gridCol w="814572">
                  <a:extLst>
                    <a:ext uri="{9D8B030D-6E8A-4147-A177-3AD203B41FA5}">
                      <a16:colId xmlns:a16="http://schemas.microsoft.com/office/drawing/2014/main" val="2922484508"/>
                    </a:ext>
                  </a:extLst>
                </a:gridCol>
                <a:gridCol w="3785008">
                  <a:extLst>
                    <a:ext uri="{9D8B030D-6E8A-4147-A177-3AD203B41FA5}">
                      <a16:colId xmlns:a16="http://schemas.microsoft.com/office/drawing/2014/main" val="2575435430"/>
                    </a:ext>
                  </a:extLst>
                </a:gridCol>
                <a:gridCol w="1265801">
                  <a:extLst>
                    <a:ext uri="{9D8B030D-6E8A-4147-A177-3AD203B41FA5}">
                      <a16:colId xmlns:a16="http://schemas.microsoft.com/office/drawing/2014/main" val="697198314"/>
                    </a:ext>
                  </a:extLst>
                </a:gridCol>
                <a:gridCol w="2322178">
                  <a:extLst>
                    <a:ext uri="{9D8B030D-6E8A-4147-A177-3AD203B41FA5}">
                      <a16:colId xmlns:a16="http://schemas.microsoft.com/office/drawing/2014/main" val="1998281310"/>
                    </a:ext>
                  </a:extLst>
                </a:gridCol>
                <a:gridCol w="1102745">
                  <a:extLst>
                    <a:ext uri="{9D8B030D-6E8A-4147-A177-3AD203B41FA5}">
                      <a16:colId xmlns:a16="http://schemas.microsoft.com/office/drawing/2014/main" val="924672313"/>
                    </a:ext>
                  </a:extLst>
                </a:gridCol>
              </a:tblGrid>
              <a:tr h="320040">
                <a:tc>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Rok</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Realizowane programy</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Wydatkowane środki</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 ramach programu realizowano:</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Liczba uczestników</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extLst>
                  <a:ext uri="{0D108BD9-81ED-4DB2-BD59-A6C34878D82A}">
                    <a16:rowId xmlns:a16="http://schemas.microsoft.com/office/drawing/2014/main" val="403102108"/>
                  </a:ext>
                </a:extLst>
              </a:tr>
              <a:tr h="224199">
                <a:tc rowSpan="3">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2004-2005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Działanie 1.2 „Szansa dla młodych”</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230 156,39</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31</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122266799"/>
                  </a:ext>
                </a:extLst>
              </a:tr>
              <a:tr h="224199">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Staże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35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1842660212"/>
                  </a:ext>
                </a:extLst>
              </a:tr>
              <a:tr h="224199">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prace interwencyjne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14</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4272802885"/>
                  </a:ext>
                </a:extLst>
              </a:tr>
              <a:tr h="672597">
                <a:tc>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2004-2005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Działanie 1.3 „ Powrót na rynek pracy”</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a:solidFill>
                            <a:schemeClr val="tx1"/>
                          </a:solidFill>
                          <a:effectLst/>
                          <a:latin typeface="Arial" panose="020B0604020202020204" pitchFamily="34" charset="0"/>
                          <a:cs typeface="Arial" panose="020B0604020202020204" pitchFamily="34" charset="0"/>
                        </a:rPr>
                        <a:t>46 490,84</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p>
                    <a:p>
                      <a:r>
                        <a:rPr lang="pl-PL" sz="1100" b="1" dirty="0">
                          <a:solidFill>
                            <a:schemeClr val="tx1"/>
                          </a:solidFill>
                          <a:effectLst/>
                          <a:latin typeface="Arial" panose="020B0604020202020204" pitchFamily="34" charset="0"/>
                          <a:cs typeface="Arial" panose="020B0604020202020204" pitchFamily="34" charset="0"/>
                        </a:rPr>
                        <a:t>prace interwencyjne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30</a:t>
                      </a:r>
                    </a:p>
                    <a:p>
                      <a:pPr algn="ctr"/>
                      <a:r>
                        <a:rPr lang="pl-PL" sz="1100" b="1" dirty="0">
                          <a:solidFill>
                            <a:schemeClr val="tx1"/>
                          </a:solidFill>
                          <a:effectLst/>
                          <a:latin typeface="Arial" panose="020B0604020202020204" pitchFamily="34" charset="0"/>
                          <a:cs typeface="Arial" panose="020B0604020202020204" pitchFamily="34" charset="0"/>
                        </a:rPr>
                        <a:t>7</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1727619391"/>
                  </a:ext>
                </a:extLst>
              </a:tr>
              <a:tr h="719635">
                <a:tc>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a:solidFill>
                            <a:schemeClr val="tx1"/>
                          </a:solidFill>
                          <a:effectLst/>
                          <a:latin typeface="Arial" panose="020B0604020202020204" pitchFamily="34" charset="0"/>
                          <a:cs typeface="Arial" panose="020B0604020202020204" pitchFamily="34" charset="0"/>
                        </a:rPr>
                        <a:t>2005-2006</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Działanie 1.2 schemat a „Pierwszy krok do samodzielności zawodowej:”</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547 544,65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p>
                    <a:p>
                      <a:r>
                        <a:rPr lang="pl-PL" sz="1100" b="1" dirty="0">
                          <a:solidFill>
                            <a:schemeClr val="tx1"/>
                          </a:solidFill>
                          <a:effectLst/>
                          <a:latin typeface="Arial" panose="020B0604020202020204" pitchFamily="34" charset="0"/>
                          <a:cs typeface="Arial" panose="020B0604020202020204" pitchFamily="34" charset="0"/>
                        </a:rPr>
                        <a:t>staż</a:t>
                      </a:r>
                    </a:p>
                    <a:p>
                      <a:r>
                        <a:rPr lang="pl-PL" sz="1100" b="1" dirty="0">
                          <a:solidFill>
                            <a:schemeClr val="tx1"/>
                          </a:solidFill>
                          <a:effectLst/>
                          <a:latin typeface="Arial" panose="020B0604020202020204" pitchFamily="34" charset="0"/>
                          <a:cs typeface="Arial" panose="020B0604020202020204" pitchFamily="34" charset="0"/>
                        </a:rPr>
                        <a:t>prace interwencyjne</a:t>
                      </a:r>
                    </a:p>
                    <a:p>
                      <a:pPr marL="457200"/>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102</a:t>
                      </a:r>
                    </a:p>
                    <a:p>
                      <a:pPr algn="ctr"/>
                      <a:r>
                        <a:rPr lang="pl-PL" sz="1100" b="1" dirty="0">
                          <a:solidFill>
                            <a:schemeClr val="tx1"/>
                          </a:solidFill>
                          <a:effectLst/>
                          <a:latin typeface="Arial" panose="020B0604020202020204" pitchFamily="34" charset="0"/>
                          <a:cs typeface="Arial" panose="020B0604020202020204" pitchFamily="34" charset="0"/>
                        </a:rPr>
                        <a:t>90</a:t>
                      </a:r>
                    </a:p>
                    <a:p>
                      <a:pPr algn="ctr"/>
                      <a:r>
                        <a:rPr lang="pl-PL" sz="1100" b="1" dirty="0">
                          <a:solidFill>
                            <a:schemeClr val="tx1"/>
                          </a:solidFill>
                          <a:effectLst/>
                          <a:latin typeface="Arial" panose="020B0604020202020204" pitchFamily="34" charset="0"/>
                          <a:cs typeface="Arial" panose="020B0604020202020204" pitchFamily="34" charset="0"/>
                        </a:rPr>
                        <a:t>23</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3350240823"/>
                  </a:ext>
                </a:extLst>
              </a:tr>
              <a:tr h="539726">
                <a:tc>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2005-2006</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Działanie 1.3 schemat a „”A może warto jeszcze raz spróbować?”</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254 237,82</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p>
                    <a:p>
                      <a:r>
                        <a:rPr lang="pl-PL" sz="1100" b="1" dirty="0">
                          <a:solidFill>
                            <a:schemeClr val="tx1"/>
                          </a:solidFill>
                          <a:effectLst/>
                          <a:latin typeface="Arial" panose="020B0604020202020204" pitchFamily="34" charset="0"/>
                          <a:cs typeface="Arial" panose="020B0604020202020204" pitchFamily="34" charset="0"/>
                        </a:rPr>
                        <a:t>prace interwencyjne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83</a:t>
                      </a:r>
                    </a:p>
                    <a:p>
                      <a:pPr algn="ctr"/>
                      <a:r>
                        <a:rPr lang="pl-PL" sz="1100" b="1" dirty="0">
                          <a:solidFill>
                            <a:schemeClr val="tx1"/>
                          </a:solidFill>
                          <a:effectLst/>
                          <a:latin typeface="Arial" panose="020B0604020202020204" pitchFamily="34" charset="0"/>
                          <a:cs typeface="Arial" panose="020B0604020202020204" pitchFamily="34" charset="0"/>
                        </a:rPr>
                        <a:t>35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2283693877"/>
                  </a:ext>
                </a:extLst>
              </a:tr>
              <a:tr h="619806">
                <a:tc>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a:solidFill>
                            <a:schemeClr val="tx1"/>
                          </a:solidFill>
                          <a:effectLst/>
                          <a:latin typeface="Arial" panose="020B0604020202020204" pitchFamily="34" charset="0"/>
                          <a:cs typeface="Arial" panose="020B0604020202020204" pitchFamily="34" charset="0"/>
                        </a:rPr>
                        <a:t>2006</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Działanie 1.2 schemat a „ Klucz do sukcesu”</a:t>
                      </a:r>
                    </a:p>
                    <a:p>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249 154,46</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Staże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72</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529518120"/>
                  </a:ext>
                </a:extLst>
              </a:tr>
              <a:tr h="896796">
                <a:tc>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a:solidFill>
                            <a:schemeClr val="tx1"/>
                          </a:solidFill>
                          <a:effectLst/>
                          <a:latin typeface="Arial" panose="020B0604020202020204" pitchFamily="34" charset="0"/>
                          <a:cs typeface="Arial" panose="020B0604020202020204" pitchFamily="34" charset="0"/>
                        </a:rPr>
                        <a:t>2006-2007</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Działanie 1.2 schemat a „ Klucz do sukcesu”</a:t>
                      </a:r>
                    </a:p>
                    <a:p>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893 445,00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p>
                    <a:p>
                      <a:r>
                        <a:rPr lang="pl-PL" sz="1100" b="1" dirty="0">
                          <a:solidFill>
                            <a:schemeClr val="tx1"/>
                          </a:solidFill>
                          <a:effectLst/>
                          <a:latin typeface="Arial" panose="020B0604020202020204" pitchFamily="34" charset="0"/>
                          <a:cs typeface="Arial" panose="020B0604020202020204" pitchFamily="34" charset="0"/>
                        </a:rPr>
                        <a:t>staże</a:t>
                      </a:r>
                    </a:p>
                    <a:p>
                      <a:r>
                        <a:rPr lang="pl-PL" sz="1100" b="1" dirty="0">
                          <a:solidFill>
                            <a:schemeClr val="tx1"/>
                          </a:solidFill>
                          <a:effectLst/>
                          <a:latin typeface="Arial" panose="020B0604020202020204" pitchFamily="34" charset="0"/>
                          <a:cs typeface="Arial" panose="020B0604020202020204" pitchFamily="34" charset="0"/>
                        </a:rPr>
                        <a:t>środki na podjęcie dział. gosp.</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36</a:t>
                      </a:r>
                    </a:p>
                    <a:p>
                      <a:pPr algn="ctr"/>
                      <a:r>
                        <a:rPr lang="pl-PL" sz="1100" b="1" dirty="0">
                          <a:solidFill>
                            <a:schemeClr val="tx1"/>
                          </a:solidFill>
                          <a:effectLst/>
                          <a:latin typeface="Arial" panose="020B0604020202020204" pitchFamily="34" charset="0"/>
                          <a:cs typeface="Arial" panose="020B0604020202020204" pitchFamily="34" charset="0"/>
                        </a:rPr>
                        <a:t>86</a:t>
                      </a:r>
                    </a:p>
                    <a:p>
                      <a:pPr algn="ctr"/>
                      <a:r>
                        <a:rPr lang="pl-PL" sz="1100" b="1" dirty="0">
                          <a:solidFill>
                            <a:schemeClr val="tx1"/>
                          </a:solidFill>
                          <a:effectLst/>
                          <a:latin typeface="Arial" panose="020B0604020202020204" pitchFamily="34" charset="0"/>
                          <a:cs typeface="Arial" panose="020B0604020202020204" pitchFamily="34" charset="0"/>
                        </a:rPr>
                        <a:t>18</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2527304802"/>
                  </a:ext>
                </a:extLst>
              </a:tr>
              <a:tr h="896796">
                <a:tc>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2006-2007</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tc>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Działanie 1.3 schemat a „Nowa szansa”</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tc>
                  <a:txBody>
                    <a:bodyPr/>
                    <a:lstStyle/>
                    <a:p>
                      <a:r>
                        <a:rPr lang="pl-PL" sz="1100" b="1" dirty="0">
                          <a:solidFill>
                            <a:schemeClr val="tx1"/>
                          </a:solidFill>
                          <a:effectLst/>
                          <a:latin typeface="Arial" panose="020B0604020202020204" pitchFamily="34" charset="0"/>
                          <a:cs typeface="Arial" panose="020B0604020202020204" pitchFamily="34" charset="0"/>
                        </a:rPr>
                        <a:t>1 025 000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p>
                    <a:p>
                      <a:r>
                        <a:rPr lang="pl-PL" sz="1100" b="1" dirty="0">
                          <a:solidFill>
                            <a:schemeClr val="tx1"/>
                          </a:solidFill>
                          <a:effectLst/>
                          <a:latin typeface="Arial" panose="020B0604020202020204" pitchFamily="34" charset="0"/>
                          <a:cs typeface="Arial" panose="020B0604020202020204" pitchFamily="34" charset="0"/>
                        </a:rPr>
                        <a:t>prace interwencyjne</a:t>
                      </a:r>
                    </a:p>
                    <a:p>
                      <a:r>
                        <a:rPr lang="pl-PL" sz="1100" b="1" dirty="0">
                          <a:solidFill>
                            <a:schemeClr val="tx1"/>
                          </a:solidFill>
                          <a:effectLst/>
                          <a:latin typeface="Arial" panose="020B0604020202020204" pitchFamily="34" charset="0"/>
                          <a:cs typeface="Arial" panose="020B0604020202020204" pitchFamily="34" charset="0"/>
                        </a:rPr>
                        <a:t>środki na podjęcie dział. gosp.</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128</a:t>
                      </a:r>
                    </a:p>
                    <a:p>
                      <a:pPr algn="ctr"/>
                      <a:r>
                        <a:rPr lang="pl-PL" sz="1100" b="1" dirty="0">
                          <a:solidFill>
                            <a:schemeClr val="tx1"/>
                          </a:solidFill>
                          <a:effectLst/>
                          <a:latin typeface="Arial" panose="020B0604020202020204" pitchFamily="34" charset="0"/>
                          <a:cs typeface="Arial" panose="020B0604020202020204" pitchFamily="34" charset="0"/>
                        </a:rPr>
                        <a:t>34</a:t>
                      </a:r>
                    </a:p>
                    <a:p>
                      <a:pPr algn="ctr"/>
                      <a:r>
                        <a:rPr lang="pl-PL" sz="1100" b="1" dirty="0">
                          <a:solidFill>
                            <a:schemeClr val="tx1"/>
                          </a:solidFill>
                          <a:effectLst/>
                          <a:latin typeface="Arial" panose="020B0604020202020204" pitchFamily="34" charset="0"/>
                          <a:cs typeface="Arial" panose="020B0604020202020204" pitchFamily="34" charset="0"/>
                        </a:rPr>
                        <a:t>50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solidFill>
                      <a:srgbClr val="DBE9CD"/>
                    </a:solidFill>
                  </a:tcPr>
                </a:tc>
                <a:extLst>
                  <a:ext uri="{0D108BD9-81ED-4DB2-BD59-A6C34878D82A}">
                    <a16:rowId xmlns:a16="http://schemas.microsoft.com/office/drawing/2014/main" val="3707845949"/>
                  </a:ext>
                </a:extLst>
              </a:tr>
            </a:tbl>
          </a:graphicData>
        </a:graphic>
      </p:graphicFrame>
    </p:spTree>
    <p:extLst>
      <p:ext uri="{BB962C8B-B14F-4D97-AF65-F5344CB8AC3E}">
        <p14:creationId xmlns:p14="http://schemas.microsoft.com/office/powerpoint/2010/main" val="4973229"/>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EDA15A48-86C8-C656-C9B3-F7B4CE0F22ED}"/>
              </a:ext>
            </a:extLst>
          </p:cNvPr>
          <p:cNvSpPr txBox="1"/>
          <p:nvPr/>
        </p:nvSpPr>
        <p:spPr>
          <a:xfrm>
            <a:off x="466531" y="706595"/>
            <a:ext cx="9940824" cy="1477328"/>
          </a:xfrm>
          <a:prstGeom prst="rect">
            <a:avLst/>
          </a:prstGeom>
          <a:noFill/>
        </p:spPr>
        <p:txBody>
          <a:bodyPr wrap="square" rtlCol="0">
            <a:spAutoFit/>
          </a:bodyPr>
          <a:lstStyle/>
          <a:p>
            <a:pPr algn="just"/>
            <a:r>
              <a:rPr lang="pl-PL" dirty="0">
                <a:latin typeface="Arial" panose="020B0604020202020204" pitchFamily="34" charset="0"/>
                <a:cs typeface="Arial" panose="020B0604020202020204" pitchFamily="34" charset="0"/>
              </a:rPr>
              <a:t>W okresie od 2008 do 2014 roku zrealizowano inicjatywę o nazwie „ Stop bezrobociu. Chcę pracować”. W ramach programu odbyły się szkolenia dla 940 osób, staże dla 501 uczestników, prace interwencyjne dla 8 osób, udzielono środków na założenie działalności gospodarczej</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dla 631 osób oraz dokonano doposażenia jednego stanowiska pracy.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Całkowita kwota dofinansowania wyniosła </a:t>
            </a:r>
            <a:r>
              <a:rPr lang="pl-PL" b="1" dirty="0">
                <a:latin typeface="Arial" panose="020B0604020202020204" pitchFamily="34" charset="0"/>
                <a:cs typeface="Arial" panose="020B0604020202020204" pitchFamily="34" charset="0"/>
              </a:rPr>
              <a:t>16 751 925 zł</a:t>
            </a:r>
            <a:r>
              <a:rPr lang="pl-PL" dirty="0">
                <a:latin typeface="Arial" panose="020B0604020202020204" pitchFamily="34" charset="0"/>
                <a:cs typeface="Arial" panose="020B0604020202020204" pitchFamily="34" charset="0"/>
              </a:rPr>
              <a:t>. </a:t>
            </a:r>
          </a:p>
        </p:txBody>
      </p:sp>
      <p:pic>
        <p:nvPicPr>
          <p:cNvPr id="5" name="Obraz 4">
            <a:extLst>
              <a:ext uri="{FF2B5EF4-FFF2-40B4-BE49-F238E27FC236}">
                <a16:creationId xmlns:a16="http://schemas.microsoft.com/office/drawing/2014/main" id="{A0CA3098-3B10-8D21-602F-2A077B338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355" y="241987"/>
            <a:ext cx="1618390" cy="1552643"/>
          </a:xfrm>
          <a:prstGeom prst="rect">
            <a:avLst/>
          </a:prstGeom>
        </p:spPr>
      </p:pic>
      <p:pic>
        <p:nvPicPr>
          <p:cNvPr id="3" name="Obraz 2">
            <a:extLst>
              <a:ext uri="{FF2B5EF4-FFF2-40B4-BE49-F238E27FC236}">
                <a16:creationId xmlns:a16="http://schemas.microsoft.com/office/drawing/2014/main" id="{41E73934-EE25-3EFE-097D-B2B246A54CE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376550">
            <a:off x="469534" y="3165236"/>
            <a:ext cx="4914716" cy="3290556"/>
          </a:xfrm>
          <a:prstGeom prst="rect">
            <a:avLst/>
          </a:prstGeom>
        </p:spPr>
      </p:pic>
      <p:pic>
        <p:nvPicPr>
          <p:cNvPr id="7" name="Obraz 6">
            <a:extLst>
              <a:ext uri="{FF2B5EF4-FFF2-40B4-BE49-F238E27FC236}">
                <a16:creationId xmlns:a16="http://schemas.microsoft.com/office/drawing/2014/main" id="{0FBA2FEB-5B02-0597-105E-F14707F6CD9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rot="21147242">
            <a:off x="6562396" y="3111421"/>
            <a:ext cx="4818445" cy="3287376"/>
          </a:xfrm>
          <a:prstGeom prst="rect">
            <a:avLst/>
          </a:prstGeom>
        </p:spPr>
      </p:pic>
    </p:spTree>
    <p:extLst>
      <p:ext uri="{BB962C8B-B14F-4D97-AF65-F5344CB8AC3E}">
        <p14:creationId xmlns:p14="http://schemas.microsoft.com/office/powerpoint/2010/main" val="1410820251"/>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a:extLst>
              <a:ext uri="{FF2B5EF4-FFF2-40B4-BE49-F238E27FC236}">
                <a16:creationId xmlns:a16="http://schemas.microsoft.com/office/drawing/2014/main" id="{293DBBB2-8478-FF92-C893-9291D2C21D75}"/>
              </a:ext>
            </a:extLst>
          </p:cNvPr>
          <p:cNvGraphicFramePr>
            <a:graphicFrameLocks noGrp="1"/>
          </p:cNvGraphicFramePr>
          <p:nvPr>
            <p:ph idx="1"/>
            <p:extLst>
              <p:ext uri="{D42A27DB-BD31-4B8C-83A1-F6EECF244321}">
                <p14:modId xmlns:p14="http://schemas.microsoft.com/office/powerpoint/2010/main" val="1823937974"/>
              </p:ext>
            </p:extLst>
          </p:nvPr>
        </p:nvGraphicFramePr>
        <p:xfrm>
          <a:off x="1231201" y="590870"/>
          <a:ext cx="9729597" cy="5676259"/>
        </p:xfrm>
        <a:graphic>
          <a:graphicData uri="http://schemas.openxmlformats.org/drawingml/2006/table">
            <a:tbl>
              <a:tblPr firstRow="1" firstCol="1" lastRow="1" lastCol="1" bandRow="1" bandCol="1">
                <a:tableStyleId>{5C22544A-7EE6-4342-B048-85BDC9FD1C3A}</a:tableStyleId>
              </a:tblPr>
              <a:tblGrid>
                <a:gridCol w="287313">
                  <a:extLst>
                    <a:ext uri="{9D8B030D-6E8A-4147-A177-3AD203B41FA5}">
                      <a16:colId xmlns:a16="http://schemas.microsoft.com/office/drawing/2014/main" val="1911114589"/>
                    </a:ext>
                  </a:extLst>
                </a:gridCol>
                <a:gridCol w="557416">
                  <a:extLst>
                    <a:ext uri="{9D8B030D-6E8A-4147-A177-3AD203B41FA5}">
                      <a16:colId xmlns:a16="http://schemas.microsoft.com/office/drawing/2014/main" val="2773866623"/>
                    </a:ext>
                  </a:extLst>
                </a:gridCol>
                <a:gridCol w="4034133">
                  <a:extLst>
                    <a:ext uri="{9D8B030D-6E8A-4147-A177-3AD203B41FA5}">
                      <a16:colId xmlns:a16="http://schemas.microsoft.com/office/drawing/2014/main" val="3217146202"/>
                    </a:ext>
                  </a:extLst>
                </a:gridCol>
                <a:gridCol w="1057696">
                  <a:extLst>
                    <a:ext uri="{9D8B030D-6E8A-4147-A177-3AD203B41FA5}">
                      <a16:colId xmlns:a16="http://schemas.microsoft.com/office/drawing/2014/main" val="2487667661"/>
                    </a:ext>
                  </a:extLst>
                </a:gridCol>
                <a:gridCol w="2836466">
                  <a:extLst>
                    <a:ext uri="{9D8B030D-6E8A-4147-A177-3AD203B41FA5}">
                      <a16:colId xmlns:a16="http://schemas.microsoft.com/office/drawing/2014/main" val="1188080017"/>
                    </a:ext>
                  </a:extLst>
                </a:gridCol>
                <a:gridCol w="956573">
                  <a:extLst>
                    <a:ext uri="{9D8B030D-6E8A-4147-A177-3AD203B41FA5}">
                      <a16:colId xmlns:a16="http://schemas.microsoft.com/office/drawing/2014/main" val="1580593701"/>
                    </a:ext>
                  </a:extLst>
                </a:gridCol>
              </a:tblGrid>
              <a:tr h="300322">
                <a:tc>
                  <a:txBody>
                    <a:bodyPr/>
                    <a:lstStyle/>
                    <a:p>
                      <a:endParaRPr lang="pl-PL"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Rok</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Realizowane programy</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Wydatkowane środki</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 ramach programu realizowano:</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Liczba uczestników</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extLst>
                  <a:ext uri="{0D108BD9-81ED-4DB2-BD59-A6C34878D82A}">
                    <a16:rowId xmlns:a16="http://schemas.microsoft.com/office/drawing/2014/main" val="3757680582"/>
                  </a:ext>
                </a:extLst>
              </a:tr>
              <a:tr h="150161">
                <a:tc rowSpan="5">
                  <a:txBody>
                    <a:bodyPr/>
                    <a:lstStyle/>
                    <a:p>
                      <a:endParaRPr lang="pl-PL"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5">
                  <a:txBody>
                    <a:bodyPr/>
                    <a:lstStyle/>
                    <a:p>
                      <a:r>
                        <a:rPr lang="pl-PL" sz="1100" b="1" dirty="0">
                          <a:solidFill>
                            <a:schemeClr val="tx1"/>
                          </a:solidFill>
                          <a:effectLst/>
                          <a:latin typeface="Arial" panose="020B0604020202020204" pitchFamily="34" charset="0"/>
                          <a:cs typeface="Arial" panose="020B0604020202020204" pitchFamily="34" charset="0"/>
                        </a:rPr>
                        <a:t>2008</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5">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POKL 6.1.3 pod nazwą  „Stop bezrobociu. Chcę pracować!”</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5">
                  <a:txBody>
                    <a:bodyPr/>
                    <a:lstStyle/>
                    <a:p>
                      <a:pPr algn="ctr"/>
                      <a:r>
                        <a:rPr lang="pl-PL" sz="1100" b="1" dirty="0">
                          <a:solidFill>
                            <a:schemeClr val="tx1"/>
                          </a:solidFill>
                          <a:effectLst/>
                          <a:latin typeface="Arial" panose="020B0604020202020204" pitchFamily="34" charset="0"/>
                          <a:cs typeface="Arial" panose="020B0604020202020204" pitchFamily="34" charset="0"/>
                        </a:rPr>
                        <a:t>1 084 323</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39</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2877267672"/>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prace interwencyjne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5</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2646858074"/>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79</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4011093230"/>
                  </a:ext>
                </a:extLst>
              </a:tr>
              <a:tr h="18295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45</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38339371"/>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doposażenie st. pracy</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3339552520"/>
                  </a:ext>
                </a:extLst>
              </a:tr>
              <a:tr h="150161">
                <a:tc rowSpan="3">
                  <a:txBody>
                    <a:bodyPr/>
                    <a:lstStyle/>
                    <a:p>
                      <a:endParaRPr lang="pl-PL"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2009</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w ramach POKL 6.1.3 pod nazwą  „Stop bezrobociu. Chcę pracować!”</a:t>
                      </a:r>
                    </a:p>
                    <a:p>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pPr algn="ctr"/>
                      <a:r>
                        <a:rPr lang="pl-PL" sz="1100" b="1">
                          <a:solidFill>
                            <a:schemeClr val="tx1"/>
                          </a:solidFill>
                          <a:effectLst/>
                          <a:latin typeface="Arial" panose="020B0604020202020204" pitchFamily="34" charset="0"/>
                          <a:cs typeface="Arial" panose="020B0604020202020204" pitchFamily="34" charset="0"/>
                        </a:rPr>
                        <a:t>2 053 842</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89</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999013474"/>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prace interwencyjne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133657625"/>
                  </a:ext>
                </a:extLst>
              </a:tr>
              <a:tr h="450484">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p>
                    <a:p>
                      <a:r>
                        <a:rPr lang="pl-PL" sz="1100" b="1">
                          <a:solidFill>
                            <a:schemeClr val="tx1"/>
                          </a:solidFill>
                          <a:effectLst/>
                          <a:latin typeface="Arial" panose="020B0604020202020204" pitchFamily="34" charset="0"/>
                          <a:cs typeface="Arial" panose="020B0604020202020204" pitchFamily="34" charset="0"/>
                        </a:rPr>
                        <a:t> </a:t>
                      </a:r>
                    </a:p>
                    <a:p>
                      <a:r>
                        <a:rPr lang="pl-PL" sz="1100" b="1">
                          <a:solidFill>
                            <a:schemeClr val="tx1"/>
                          </a:solidFill>
                          <a:effectLst/>
                          <a:latin typeface="Arial" panose="020B0604020202020204" pitchFamily="34" charset="0"/>
                          <a:cs typeface="Arial" panose="020B0604020202020204" pitchFamily="34" charset="0"/>
                        </a:rPr>
                        <a:t>środki na podjęcie działalności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85</a:t>
                      </a:r>
                    </a:p>
                    <a:p>
                      <a:pPr algn="ctr"/>
                      <a:r>
                        <a:rPr lang="pl-PL" sz="1100" b="1">
                          <a:solidFill>
                            <a:schemeClr val="tx1"/>
                          </a:solidFill>
                          <a:effectLst/>
                          <a:latin typeface="Arial" panose="020B0604020202020204" pitchFamily="34" charset="0"/>
                          <a:cs typeface="Arial" panose="020B0604020202020204" pitchFamily="34" charset="0"/>
                        </a:rPr>
                        <a:t> </a:t>
                      </a:r>
                    </a:p>
                    <a:p>
                      <a:pPr algn="ctr"/>
                      <a:r>
                        <a:rPr lang="pl-PL" sz="1100" b="1">
                          <a:solidFill>
                            <a:schemeClr val="tx1"/>
                          </a:solidFill>
                          <a:effectLst/>
                          <a:latin typeface="Arial" panose="020B0604020202020204" pitchFamily="34" charset="0"/>
                          <a:cs typeface="Arial" panose="020B0604020202020204" pitchFamily="34" charset="0"/>
                        </a:rPr>
                        <a:t>79</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985856215"/>
                  </a:ext>
                </a:extLst>
              </a:tr>
              <a:tr h="150161">
                <a:tc rowSpan="4">
                  <a:txBody>
                    <a:bodyPr/>
                    <a:lstStyle/>
                    <a:p>
                      <a:endParaRPr lang="pl-PL"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4">
                  <a:txBody>
                    <a:bodyPr/>
                    <a:lstStyle/>
                    <a:p>
                      <a:r>
                        <a:rPr lang="pl-PL" sz="1100" b="1">
                          <a:solidFill>
                            <a:schemeClr val="tx1"/>
                          </a:solidFill>
                          <a:effectLst/>
                          <a:latin typeface="Arial" panose="020B0604020202020204" pitchFamily="34" charset="0"/>
                          <a:cs typeface="Arial" panose="020B0604020202020204" pitchFamily="34" charset="0"/>
                        </a:rPr>
                        <a:t>2010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4">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w ramach POKL 6.1.3 pod nazwą  „Stop bezrobociu. Chcę pracować!”</a:t>
                      </a:r>
                    </a:p>
                    <a:p>
                      <a:r>
                        <a:rPr lang="pl-PL" sz="1100" b="1">
                          <a:solidFill>
                            <a:schemeClr val="tx1"/>
                          </a:solidFill>
                          <a:effectLst/>
                          <a:latin typeface="Arial" panose="020B0604020202020204" pitchFamily="34" charset="0"/>
                          <a:cs typeface="Arial" panose="020B0604020202020204" pitchFamily="34" charset="0"/>
                        </a:rPr>
                        <a:t> </a:t>
                      </a:r>
                    </a:p>
                    <a:p>
                      <a:r>
                        <a:rPr lang="pl-PL" sz="1100" b="1">
                          <a:solidFill>
                            <a:schemeClr val="tx1"/>
                          </a:solidFill>
                          <a:effectLst/>
                          <a:latin typeface="Arial" panose="020B0604020202020204" pitchFamily="34" charset="0"/>
                          <a:cs typeface="Arial" panose="020B0604020202020204" pitchFamily="34" charset="0"/>
                        </a:rPr>
                        <a:t> </a:t>
                      </a:r>
                    </a:p>
                    <a:p>
                      <a:r>
                        <a:rPr lang="pl-PL" sz="1100" b="1">
                          <a:solidFill>
                            <a:schemeClr val="tx1"/>
                          </a:solidFill>
                          <a:effectLst/>
                          <a:latin typeface="Arial" panose="020B0604020202020204" pitchFamily="34" charset="0"/>
                          <a:cs typeface="Arial" panose="020B0604020202020204" pitchFamily="34" charset="0"/>
                        </a:rPr>
                        <a:t> </a:t>
                      </a:r>
                    </a:p>
                    <a:p>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4">
                  <a:txBody>
                    <a:bodyPr/>
                    <a:lstStyle/>
                    <a:p>
                      <a:pPr algn="ctr"/>
                      <a:r>
                        <a:rPr lang="pl-PL" sz="1100" b="1">
                          <a:solidFill>
                            <a:schemeClr val="tx1"/>
                          </a:solidFill>
                          <a:effectLst/>
                          <a:latin typeface="Arial" panose="020B0604020202020204" pitchFamily="34" charset="0"/>
                          <a:cs typeface="Arial" panose="020B0604020202020204" pitchFamily="34" charset="0"/>
                        </a:rPr>
                        <a:t>2 171 580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93</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886969021"/>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prace interwencyjne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2</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2164112225"/>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80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606739795"/>
                  </a:ext>
                </a:extLst>
              </a:tr>
              <a:tr h="450484">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93</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379963729"/>
                  </a:ext>
                </a:extLst>
              </a:tr>
              <a:tr h="150161">
                <a:tc rowSpan="3">
                  <a:txBody>
                    <a:bodyPr/>
                    <a:lstStyle/>
                    <a:p>
                      <a:endParaRPr lang="pl-PL"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2011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w ramach POKL 6.1.3 pod nazwą  „Stop bezrobociu. Chcę pracować!”</a:t>
                      </a:r>
                    </a:p>
                    <a:p>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pPr algn="ctr"/>
                      <a:r>
                        <a:rPr lang="pl-PL" sz="1100" b="1">
                          <a:solidFill>
                            <a:schemeClr val="tx1"/>
                          </a:solidFill>
                          <a:effectLst/>
                          <a:latin typeface="Arial" panose="020B0604020202020204" pitchFamily="34" charset="0"/>
                          <a:cs typeface="Arial" panose="020B0604020202020204" pitchFamily="34" charset="0"/>
                        </a:rPr>
                        <a:t>1 557 737</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94</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227389456"/>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30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2546728485"/>
                  </a:ext>
                </a:extLst>
              </a:tr>
              <a:tr h="269966">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działalności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70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2490387236"/>
                  </a:ext>
                </a:extLst>
              </a:tr>
              <a:tr h="150161">
                <a:tc rowSpan="3">
                  <a:txBody>
                    <a:bodyPr/>
                    <a:lstStyle/>
                    <a:p>
                      <a:endParaRPr lang="pl-PL"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2012</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w ramach POKL 6.1.3 pod nazwą  „Stop bezrobociu. Chcę pracować!”</a:t>
                      </a:r>
                    </a:p>
                    <a:p>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pPr algn="ctr"/>
                      <a:r>
                        <a:rPr lang="pl-PL" sz="1100" b="1">
                          <a:solidFill>
                            <a:schemeClr val="tx1"/>
                          </a:solidFill>
                          <a:effectLst/>
                          <a:latin typeface="Arial" panose="020B0604020202020204" pitchFamily="34" charset="0"/>
                          <a:cs typeface="Arial" panose="020B0604020202020204" pitchFamily="34" charset="0"/>
                        </a:rPr>
                        <a:t>1 635 383</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103</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630139016"/>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40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3967577510"/>
                  </a:ext>
                </a:extLst>
              </a:tr>
              <a:tr h="28713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działalności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58</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3325346060"/>
                  </a:ext>
                </a:extLst>
              </a:tr>
              <a:tr h="150161">
                <a:tc rowSpan="3">
                  <a:txBody>
                    <a:bodyPr/>
                    <a:lstStyle/>
                    <a:p>
                      <a:endParaRPr lang="pl-PL"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2013</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w ramach POKL 6.1.3 pod nazwą  „Stop bezrobociu. Chcę pracować!”</a:t>
                      </a:r>
                    </a:p>
                    <a:p>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pPr algn="ctr"/>
                      <a:r>
                        <a:rPr lang="pl-PL" sz="1100" b="1">
                          <a:solidFill>
                            <a:schemeClr val="tx1"/>
                          </a:solidFill>
                          <a:effectLst/>
                          <a:latin typeface="Arial" panose="020B0604020202020204" pitchFamily="34" charset="0"/>
                          <a:cs typeface="Arial" panose="020B0604020202020204" pitchFamily="34" charset="0"/>
                        </a:rPr>
                        <a:t>3 257 050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188</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960436914"/>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71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4219189609"/>
                  </a:ext>
                </a:extLst>
              </a:tr>
              <a:tr h="301688">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działalności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117</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332459288"/>
                  </a:ext>
                </a:extLst>
              </a:tr>
              <a:tr h="150161">
                <a:tc rowSpan="3">
                  <a:txBody>
                    <a:bodyPr/>
                    <a:lstStyle/>
                    <a:p>
                      <a:endParaRPr lang="pl-PL"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2014</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tc rowSpan="3">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POKL 6.1.3 pod nazwą  „Stop bezrobociu. Chcę pracować!”</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EEF4E8"/>
                    </a:solidFill>
                  </a:tcPr>
                </a:tc>
                <a:tc rowSpan="3">
                  <a:txBody>
                    <a:bodyPr/>
                    <a:lstStyle/>
                    <a:p>
                      <a:pPr algn="ctr"/>
                      <a:r>
                        <a:rPr lang="pl-PL" sz="1100" b="1" dirty="0">
                          <a:solidFill>
                            <a:schemeClr val="tx1"/>
                          </a:solidFill>
                          <a:effectLst/>
                          <a:latin typeface="Arial" panose="020B0604020202020204" pitchFamily="34" charset="0"/>
                          <a:cs typeface="Arial" panose="020B0604020202020204" pitchFamily="34" charset="0"/>
                        </a:rPr>
                        <a:t>4 992 010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334</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952028334"/>
                  </a:ext>
                </a:extLst>
              </a:tr>
              <a:tr h="15016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staże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116</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2527965603"/>
                  </a:ext>
                </a:extLst>
              </a:tr>
              <a:tr h="44351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Środki na podjęcie działalności gosp.</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EEF4E8"/>
                    </a:solidFill>
                  </a:tcPr>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169</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solidFill>
                      <a:srgbClr val="DBE9CD"/>
                    </a:solidFill>
                  </a:tcPr>
                </a:tc>
                <a:extLst>
                  <a:ext uri="{0D108BD9-81ED-4DB2-BD59-A6C34878D82A}">
                    <a16:rowId xmlns:a16="http://schemas.microsoft.com/office/drawing/2014/main" val="1512893443"/>
                  </a:ext>
                </a:extLst>
              </a:tr>
            </a:tbl>
          </a:graphicData>
        </a:graphic>
      </p:graphicFrame>
    </p:spTree>
    <p:extLst>
      <p:ext uri="{BB962C8B-B14F-4D97-AF65-F5344CB8AC3E}">
        <p14:creationId xmlns:p14="http://schemas.microsoft.com/office/powerpoint/2010/main" val="6454761"/>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9C7A8A4-A4C9-5956-B5E0-6C46F946D7CF}"/>
              </a:ext>
            </a:extLst>
          </p:cNvPr>
          <p:cNvSpPr txBox="1"/>
          <p:nvPr/>
        </p:nvSpPr>
        <p:spPr>
          <a:xfrm>
            <a:off x="1536029" y="1396067"/>
            <a:ext cx="8694057" cy="5355312"/>
          </a:xfrm>
          <a:prstGeom prst="rect">
            <a:avLst/>
          </a:prstGeom>
          <a:noFill/>
        </p:spPr>
        <p:txBody>
          <a:bodyPr wrap="square" rtlCol="0">
            <a:spAutoFit/>
          </a:bodyPr>
          <a:lstStyle/>
          <a:p>
            <a:pPr marL="0" indent="0" algn="ctr">
              <a:buNone/>
            </a:pPr>
            <a:r>
              <a:rPr lang="pl-PL" dirty="0">
                <a:latin typeface="Arial" panose="020B0604020202020204" pitchFamily="34" charset="0"/>
                <a:cs typeface="Arial" panose="020B0604020202020204" pitchFamily="34" charset="0"/>
              </a:rPr>
              <a:t>W latach 2015-2022 były realizowane dwa programy:</a:t>
            </a:r>
          </a:p>
          <a:p>
            <a:pPr marL="0" indent="0">
              <a:buNone/>
            </a:pPr>
            <a:endParaRPr lang="pl-PL" dirty="0">
              <a:latin typeface="Arial" panose="020B0604020202020204" pitchFamily="34" charset="0"/>
              <a:cs typeface="Arial" panose="020B0604020202020204" pitchFamily="34" charset="0"/>
            </a:endParaRPr>
          </a:p>
          <a:p>
            <a:pPr marL="0" indent="0">
              <a:buNone/>
            </a:pPr>
            <a:endParaRPr lang="pl-P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l-PL" sz="1800" dirty="0">
                <a:effectLst/>
                <a:latin typeface="Arial" panose="020B0604020202020204" pitchFamily="34" charset="0"/>
                <a:ea typeface="Times New Roman" panose="02020603050405020304" pitchFamily="18" charset="0"/>
                <a:cs typeface="Arial" panose="020B0604020202020204" pitchFamily="34" charset="0"/>
              </a:rPr>
              <a:t>Program Operacyjny Wiedza Edukacja rozwój (POWER) – dla osób młodych </a:t>
            </a:r>
          </a:p>
          <a:p>
            <a:r>
              <a:rPr lang="pl-PL" sz="1800" dirty="0">
                <a:effectLst/>
                <a:latin typeface="Arial" panose="020B0604020202020204" pitchFamily="34" charset="0"/>
                <a:ea typeface="Times New Roman" panose="02020603050405020304" pitchFamily="18" charset="0"/>
                <a:cs typeface="Arial" panose="020B0604020202020204" pitchFamily="34" charset="0"/>
              </a:rPr>
              <a:t>     do 30 roku życia</a:t>
            </a:r>
          </a:p>
          <a:p>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r>
              <a:rPr lang="pl-PL" sz="1800" dirty="0">
                <a:effectLst/>
                <a:latin typeface="Arial" panose="020B0604020202020204" pitchFamily="34" charset="0"/>
                <a:ea typeface="Times New Roman" panose="02020603050405020304" pitchFamily="18" charset="0"/>
                <a:cs typeface="Arial" panose="020B0604020202020204" pitchFamily="34" charset="0"/>
              </a:rPr>
              <a:t>Regionalny Program Operacyjny Województwa Mazowieckiego (RPO) – dla osób powyżej 30 roku życia</a:t>
            </a:r>
          </a:p>
          <a:p>
            <a:pPr marL="0" indent="0">
              <a:buNone/>
            </a:pPr>
            <a:endParaRPr lang="pl-PL"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pl-PL" dirty="0">
                <a:latin typeface="Arial" panose="020B0604020202020204" pitchFamily="34" charset="0"/>
                <a:ea typeface="Times New Roman" panose="02020603050405020304" pitchFamily="18" charset="0"/>
                <a:cs typeface="Arial" panose="020B0604020202020204" pitchFamily="34" charset="0"/>
              </a:rPr>
              <a:t>Osoby uczestniczące w wybranym projekcie mogły uzyskać dofinansowanie na:</a:t>
            </a:r>
          </a:p>
          <a:p>
            <a:pPr marL="285750" indent="-285750">
              <a:buFont typeface="Arial" panose="020B0604020202020204" pitchFamily="34" charset="0"/>
              <a:buChar char="•"/>
            </a:pPr>
            <a:r>
              <a:rPr lang="pl-PL" dirty="0">
                <a:latin typeface="Arial" panose="020B0604020202020204" pitchFamily="34" charset="0"/>
                <a:ea typeface="Times New Roman" panose="02020603050405020304" pitchFamily="18" charset="0"/>
                <a:cs typeface="Arial" panose="020B0604020202020204" pitchFamily="34" charset="0"/>
              </a:rPr>
              <a:t>Dotacje na otwarcie własnej działalności</a:t>
            </a:r>
          </a:p>
          <a:p>
            <a:pPr marL="285750" indent="-285750">
              <a:buFont typeface="Arial" panose="020B0604020202020204" pitchFamily="34" charset="0"/>
              <a:buChar char="•"/>
            </a:pPr>
            <a:r>
              <a:rPr lang="pl-PL" dirty="0">
                <a:latin typeface="Arial" panose="020B0604020202020204" pitchFamily="34" charset="0"/>
                <a:ea typeface="Times New Roman" panose="02020603050405020304" pitchFamily="18" charset="0"/>
                <a:cs typeface="Arial" panose="020B0604020202020204" pitchFamily="34" charset="0"/>
              </a:rPr>
              <a:t>Szkolenia podnoszące kwalifikacje</a:t>
            </a:r>
          </a:p>
          <a:p>
            <a:pPr marL="285750" indent="-285750">
              <a:buFont typeface="Arial" panose="020B0604020202020204" pitchFamily="34" charset="0"/>
              <a:buChar char="•"/>
            </a:pPr>
            <a:r>
              <a:rPr lang="pl-PL" dirty="0">
                <a:latin typeface="Arial" panose="020B0604020202020204" pitchFamily="34" charset="0"/>
                <a:ea typeface="Times New Roman" panose="02020603050405020304" pitchFamily="18" charset="0"/>
                <a:cs typeface="Arial" panose="020B0604020202020204" pitchFamily="34" charset="0"/>
              </a:rPr>
              <a:t>Staże dzięki, którym osoba nabywała praktykę</a:t>
            </a:r>
          </a:p>
          <a:p>
            <a:r>
              <a:rPr lang="pl-PL" dirty="0">
                <a:latin typeface="Arial" panose="020B0604020202020204" pitchFamily="34" charset="0"/>
                <a:ea typeface="Times New Roman" panose="02020603050405020304" pitchFamily="18" charset="0"/>
                <a:cs typeface="Arial" panose="020B0604020202020204" pitchFamily="34" charset="0"/>
              </a:rPr>
              <a:t>Pracodawcy dzięki dofinansowaniu mogli uzyskać wsparcie:</a:t>
            </a:r>
          </a:p>
          <a:p>
            <a:pPr marL="285750" indent="-285750">
              <a:buFont typeface="Arial" panose="020B0604020202020204" pitchFamily="34" charset="0"/>
              <a:buChar char="•"/>
            </a:pPr>
            <a:r>
              <a:rPr lang="pl-PL" dirty="0">
                <a:latin typeface="Arial" panose="020B0604020202020204" pitchFamily="34" charset="0"/>
                <a:ea typeface="Times New Roman" panose="02020603050405020304" pitchFamily="18" charset="0"/>
                <a:cs typeface="Arial" panose="020B0604020202020204" pitchFamily="34" charset="0"/>
              </a:rPr>
              <a:t>Doposażenie stanowiska</a:t>
            </a:r>
          </a:p>
          <a:p>
            <a:pPr marL="285750" indent="-285750">
              <a:buFont typeface="Arial" panose="020B0604020202020204" pitchFamily="34" charset="0"/>
              <a:buChar char="•"/>
            </a:pPr>
            <a:r>
              <a:rPr lang="pl-PL" dirty="0">
                <a:latin typeface="Arial" panose="020B0604020202020204" pitchFamily="34" charset="0"/>
                <a:ea typeface="Times New Roman" panose="02020603050405020304" pitchFamily="18" charset="0"/>
                <a:cs typeface="Arial" panose="020B0604020202020204" pitchFamily="34" charset="0"/>
              </a:rPr>
              <a:t>Prace interwencyjne</a:t>
            </a:r>
          </a:p>
          <a:p>
            <a:pPr marL="285750" indent="-285750">
              <a:buFont typeface="Arial" panose="020B0604020202020204" pitchFamily="34" charset="0"/>
              <a:buChar char="•"/>
            </a:pPr>
            <a:endParaRPr lang="pl-PL"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endParaRPr lang="pl-PL" dirty="0"/>
          </a:p>
        </p:txBody>
      </p:sp>
      <p:pic>
        <p:nvPicPr>
          <p:cNvPr id="4" name="Obraz 3">
            <a:extLst>
              <a:ext uri="{FF2B5EF4-FFF2-40B4-BE49-F238E27FC236}">
                <a16:creationId xmlns:a16="http://schemas.microsoft.com/office/drawing/2014/main" id="{56F79229-BF0B-A5CC-8582-078914799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4330" y="263631"/>
            <a:ext cx="1950720" cy="1871472"/>
          </a:xfrm>
          <a:prstGeom prst="rect">
            <a:avLst/>
          </a:prstGeom>
        </p:spPr>
      </p:pic>
      <p:pic>
        <p:nvPicPr>
          <p:cNvPr id="6" name="Obraz 5">
            <a:extLst>
              <a:ext uri="{FF2B5EF4-FFF2-40B4-BE49-F238E27FC236}">
                <a16:creationId xmlns:a16="http://schemas.microsoft.com/office/drawing/2014/main" id="{CC5127D7-46C3-C845-B72C-736B8FC84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50" y="551207"/>
            <a:ext cx="2144662" cy="1296320"/>
          </a:xfrm>
          <a:prstGeom prst="rect">
            <a:avLst/>
          </a:prstGeom>
        </p:spPr>
      </p:pic>
    </p:spTree>
    <p:extLst>
      <p:ext uri="{BB962C8B-B14F-4D97-AF65-F5344CB8AC3E}">
        <p14:creationId xmlns:p14="http://schemas.microsoft.com/office/powerpoint/2010/main" val="4262976066"/>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ymbol zastępczy zawartości 9">
            <a:extLst>
              <a:ext uri="{FF2B5EF4-FFF2-40B4-BE49-F238E27FC236}">
                <a16:creationId xmlns:a16="http://schemas.microsoft.com/office/drawing/2014/main" id="{1529446A-256D-E628-6008-5FBFA893671B}"/>
              </a:ext>
            </a:extLst>
          </p:cNvPr>
          <p:cNvGraphicFramePr>
            <a:graphicFrameLocks noGrp="1"/>
          </p:cNvGraphicFramePr>
          <p:nvPr>
            <p:ph idx="1"/>
            <p:extLst>
              <p:ext uri="{D42A27DB-BD31-4B8C-83A1-F6EECF244321}">
                <p14:modId xmlns:p14="http://schemas.microsoft.com/office/powerpoint/2010/main" val="978276818"/>
              </p:ext>
            </p:extLst>
          </p:nvPr>
        </p:nvGraphicFramePr>
        <p:xfrm>
          <a:off x="989044" y="76200"/>
          <a:ext cx="10049929" cy="6705600"/>
        </p:xfrm>
        <a:graphic>
          <a:graphicData uri="http://schemas.openxmlformats.org/drawingml/2006/table">
            <a:tbl>
              <a:tblPr firstRow="1" firstCol="1" lastRow="1" lastCol="1" bandRow="1" bandCol="1">
                <a:tableStyleId>{5C22544A-7EE6-4342-B048-85BDC9FD1C3A}</a:tableStyleId>
              </a:tblPr>
              <a:tblGrid>
                <a:gridCol w="356728">
                  <a:extLst>
                    <a:ext uri="{9D8B030D-6E8A-4147-A177-3AD203B41FA5}">
                      <a16:colId xmlns:a16="http://schemas.microsoft.com/office/drawing/2014/main" val="4272616356"/>
                    </a:ext>
                  </a:extLst>
                </a:gridCol>
                <a:gridCol w="403279">
                  <a:extLst>
                    <a:ext uri="{9D8B030D-6E8A-4147-A177-3AD203B41FA5}">
                      <a16:colId xmlns:a16="http://schemas.microsoft.com/office/drawing/2014/main" val="3570784688"/>
                    </a:ext>
                  </a:extLst>
                </a:gridCol>
                <a:gridCol w="4751180">
                  <a:extLst>
                    <a:ext uri="{9D8B030D-6E8A-4147-A177-3AD203B41FA5}">
                      <a16:colId xmlns:a16="http://schemas.microsoft.com/office/drawing/2014/main" val="4119177379"/>
                    </a:ext>
                  </a:extLst>
                </a:gridCol>
                <a:gridCol w="1072161">
                  <a:extLst>
                    <a:ext uri="{9D8B030D-6E8A-4147-A177-3AD203B41FA5}">
                      <a16:colId xmlns:a16="http://schemas.microsoft.com/office/drawing/2014/main" val="150240180"/>
                    </a:ext>
                  </a:extLst>
                </a:gridCol>
                <a:gridCol w="2491192">
                  <a:extLst>
                    <a:ext uri="{9D8B030D-6E8A-4147-A177-3AD203B41FA5}">
                      <a16:colId xmlns:a16="http://schemas.microsoft.com/office/drawing/2014/main" val="2727549987"/>
                    </a:ext>
                  </a:extLst>
                </a:gridCol>
                <a:gridCol w="975389">
                  <a:extLst>
                    <a:ext uri="{9D8B030D-6E8A-4147-A177-3AD203B41FA5}">
                      <a16:colId xmlns:a16="http://schemas.microsoft.com/office/drawing/2014/main" val="4006156802"/>
                    </a:ext>
                  </a:extLst>
                </a:gridCol>
              </a:tblGrid>
              <a:tr h="319962">
                <a:tc>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Rok</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Realizowane programy</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Wydatkowane środki</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 ramach programu realizowano:</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Liczba uczestników</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extLst>
                  <a:ext uri="{0D108BD9-81ED-4DB2-BD59-A6C34878D82A}">
                    <a16:rowId xmlns:a16="http://schemas.microsoft.com/office/drawing/2014/main" val="1260861466"/>
                  </a:ext>
                </a:extLst>
              </a:tr>
              <a:tr h="159981">
                <a:tc rowSpan="3">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2015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 „Aktywizacja osób młodych pozostających bez pracy w powiecie piaseczyńskim (I)”</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1 609 442,13</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60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2479045310"/>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55</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4093565823"/>
                  </a:ext>
                </a:extLst>
              </a:tr>
              <a:tr h="31996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działalności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48</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370690118"/>
                  </a:ext>
                </a:extLst>
              </a:tr>
              <a:tr h="159981">
                <a:tc rowSpan="3">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2015</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powyżej pozostających bez pracy w powiecie piaseczyńskim (I)” „Aktywizacja osób młodych pozostających bez pracy w powiecie piaseczyńskim (I)”</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1 110 501,82</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25</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3462323363"/>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487751689"/>
                  </a:ext>
                </a:extLst>
              </a:tr>
              <a:tr h="639925">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środki na podjęcie działalności gosp. </a:t>
                      </a:r>
                    </a:p>
                    <a:p>
                      <a:r>
                        <a:rPr lang="pl-PL" sz="1100" b="1" dirty="0">
                          <a:solidFill>
                            <a:schemeClr val="tx1"/>
                          </a:solidFill>
                          <a:effectLst/>
                          <a:latin typeface="Arial" panose="020B0604020202020204" pitchFamily="34" charset="0"/>
                          <a:cs typeface="Arial" panose="020B0604020202020204" pitchFamily="34" charset="0"/>
                        </a:rPr>
                        <a:t>refundacja kosztów wyposażenia lub doposażenia stanowiska pracy</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26</a:t>
                      </a:r>
                    </a:p>
                    <a:p>
                      <a:pPr algn="ctr"/>
                      <a:r>
                        <a:rPr lang="pl-PL" sz="1100" b="1" dirty="0">
                          <a:solidFill>
                            <a:schemeClr val="tx1"/>
                          </a:solidFill>
                          <a:effectLst/>
                          <a:latin typeface="Arial" panose="020B0604020202020204" pitchFamily="34" charset="0"/>
                          <a:cs typeface="Arial" panose="020B0604020202020204" pitchFamily="34" charset="0"/>
                        </a:rPr>
                        <a:t> </a:t>
                      </a:r>
                    </a:p>
                    <a:p>
                      <a:pPr algn="ctr"/>
                      <a:r>
                        <a:rPr lang="pl-PL" sz="1100" b="1" dirty="0">
                          <a:solidFill>
                            <a:schemeClr val="tx1"/>
                          </a:solidFill>
                          <a:effectLst/>
                          <a:latin typeface="Arial" panose="020B0604020202020204" pitchFamily="34" charset="0"/>
                          <a:cs typeface="Arial" panose="020B0604020202020204" pitchFamily="34" charset="0"/>
                        </a:rPr>
                        <a:t> </a:t>
                      </a:r>
                    </a:p>
                    <a:p>
                      <a:pPr algn="ctr"/>
                      <a:r>
                        <a:rPr lang="pl-PL" sz="1100" b="1" dirty="0">
                          <a:solidFill>
                            <a:schemeClr val="tx1"/>
                          </a:solidFill>
                          <a:effectLst/>
                          <a:latin typeface="Arial" panose="020B0604020202020204" pitchFamily="34" charset="0"/>
                          <a:cs typeface="Arial" panose="020B0604020202020204" pitchFamily="34" charset="0"/>
                        </a:rPr>
                        <a:t>20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220614995"/>
                  </a:ext>
                </a:extLst>
              </a:tr>
              <a:tr h="159981">
                <a:tc rowSpan="3">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2016</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 „Aktywizacja osób młodych pozostających bez pracy w powiecie piaseczyńskim (II)”</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1 851 725,16</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64</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3501821840"/>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60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3618830643"/>
                  </a:ext>
                </a:extLst>
              </a:tr>
              <a:tr h="31996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48</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619479068"/>
                  </a:ext>
                </a:extLst>
              </a:tr>
              <a:tr h="159981">
                <a:tc rowSpan="5">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5">
                  <a:txBody>
                    <a:bodyPr/>
                    <a:lstStyle/>
                    <a:p>
                      <a:r>
                        <a:rPr lang="pl-PL" sz="1100" b="1">
                          <a:solidFill>
                            <a:schemeClr val="tx1"/>
                          </a:solidFill>
                          <a:effectLst/>
                          <a:latin typeface="Arial" panose="020B0604020202020204" pitchFamily="34" charset="0"/>
                          <a:cs typeface="Arial" panose="020B0604020202020204" pitchFamily="34" charset="0"/>
                        </a:rPr>
                        <a:t>2016</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5">
                  <a:txBody>
                    <a:bodyPr/>
                    <a:lstStyle/>
                    <a:p>
                      <a:r>
                        <a:rPr lang="pl-PL" sz="1100" b="1">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powyżej pozostających bez pracy w powiecie piaseczyńskim (I)”</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5">
                  <a:txBody>
                    <a:bodyPr/>
                    <a:lstStyle/>
                    <a:p>
                      <a:r>
                        <a:rPr lang="pl-PL" sz="1100" b="1">
                          <a:solidFill>
                            <a:schemeClr val="tx1"/>
                          </a:solidFill>
                          <a:effectLst/>
                          <a:latin typeface="Arial" panose="020B0604020202020204" pitchFamily="34" charset="0"/>
                          <a:cs typeface="Arial" panose="020B0604020202020204" pitchFamily="34" charset="0"/>
                        </a:rPr>
                        <a:t>1 047 758,34</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50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4253012140"/>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prace interwencyjne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31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2424171830"/>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staże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398870786"/>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31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4060899624"/>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2902529953"/>
                  </a:ext>
                </a:extLst>
              </a:tr>
              <a:tr h="159981">
                <a:tc rowSpan="3">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2017</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 „Aktywizacja osób młodych pozostających bez pracy w powiecie piaseczyńskim (II)”</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1 804 981,06</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59</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357245403"/>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50</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4158039600"/>
                  </a:ext>
                </a:extLst>
              </a:tr>
              <a:tr h="31996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środki na podjęcie dział. gosp.</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51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386131956"/>
                  </a:ext>
                </a:extLst>
              </a:tr>
              <a:tr h="159981">
                <a:tc rowSpan="5">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5">
                  <a:txBody>
                    <a:bodyPr/>
                    <a:lstStyle/>
                    <a:p>
                      <a:r>
                        <a:rPr lang="pl-PL" sz="1100" b="1">
                          <a:solidFill>
                            <a:schemeClr val="tx1"/>
                          </a:solidFill>
                          <a:effectLst/>
                          <a:latin typeface="Arial" panose="020B0604020202020204" pitchFamily="34" charset="0"/>
                          <a:cs typeface="Arial" panose="020B0604020202020204" pitchFamily="34" charset="0"/>
                        </a:rPr>
                        <a:t>2017</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5">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powyżej pozostających bez pracy w powiecie piaseczyńskim (II)”</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5">
                  <a:txBody>
                    <a:bodyPr/>
                    <a:lstStyle/>
                    <a:p>
                      <a:r>
                        <a:rPr lang="pl-PL" sz="1100" b="1">
                          <a:solidFill>
                            <a:schemeClr val="tx1"/>
                          </a:solidFill>
                          <a:effectLst/>
                          <a:latin typeface="Arial" panose="020B0604020202020204" pitchFamily="34" charset="0"/>
                          <a:cs typeface="Arial" panose="020B0604020202020204" pitchFamily="34" charset="0"/>
                        </a:rPr>
                        <a:t>1 353 446,88</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15</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3722613988"/>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15</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97649698"/>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39</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2738402707"/>
                  </a:ext>
                </a:extLst>
              </a:tr>
              <a:tr h="31996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Refundacja kosztów wyposażenia lub doposażenia stanowiska pracy</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17</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404565707"/>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 </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68259699"/>
                  </a:ext>
                </a:extLst>
              </a:tr>
              <a:tr h="159981">
                <a:tc rowSpan="3">
                  <a:txBody>
                    <a:bodyPr/>
                    <a:lstStyle/>
                    <a:p>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a:solidFill>
                            <a:schemeClr val="tx1"/>
                          </a:solidFill>
                          <a:effectLst/>
                          <a:latin typeface="Arial" panose="020B0604020202020204" pitchFamily="34" charset="0"/>
                          <a:cs typeface="Arial" panose="020B0604020202020204" pitchFamily="34" charset="0"/>
                        </a:rPr>
                        <a:t>2018</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 „Aktywizacja osób młodych pozostających bez pracy w powiecie piaseczyńskim (III)”</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3">
                  <a:txBody>
                    <a:bodyPr/>
                    <a:lstStyle/>
                    <a:p>
                      <a:r>
                        <a:rPr lang="pl-PL" sz="1100" b="1" dirty="0">
                          <a:solidFill>
                            <a:schemeClr val="tx1"/>
                          </a:solidFill>
                          <a:effectLst/>
                          <a:latin typeface="Arial" panose="020B0604020202020204" pitchFamily="34" charset="0"/>
                          <a:cs typeface="Arial" panose="020B0604020202020204" pitchFamily="34" charset="0"/>
                        </a:rPr>
                        <a:t>1 920 032,37</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30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4166701844"/>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61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3313876344"/>
                  </a:ext>
                </a:extLst>
              </a:tr>
              <a:tr h="31996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środki na podjęcie dział. gosp.</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56</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485268500"/>
                  </a:ext>
                </a:extLst>
              </a:tr>
              <a:tr h="159981">
                <a:tc rowSpan="5">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rowSpan="5">
                  <a:txBody>
                    <a:bodyPr/>
                    <a:lstStyle/>
                    <a:p>
                      <a:r>
                        <a:rPr lang="pl-PL" sz="1100" b="1" dirty="0">
                          <a:solidFill>
                            <a:schemeClr val="tx1"/>
                          </a:solidFill>
                          <a:effectLst/>
                          <a:latin typeface="Arial" panose="020B0604020202020204" pitchFamily="34" charset="0"/>
                          <a:cs typeface="Arial" panose="020B0604020202020204" pitchFamily="34" charset="0"/>
                        </a:rPr>
                        <a:t>2018</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tc rowSpan="5">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powyżej pozostających bez pracy w powiecie piaseczyńskim (II)”</a:t>
                      </a:r>
                    </a:p>
                    <a:p>
                      <a:r>
                        <a:rPr lang="pl-PL" sz="1100" b="1" dirty="0">
                          <a:solidFill>
                            <a:schemeClr val="tx1"/>
                          </a:solidFill>
                          <a:effectLst/>
                          <a:latin typeface="Arial" panose="020B0604020202020204" pitchFamily="34" charset="0"/>
                          <a:cs typeface="Arial" panose="020B0604020202020204" pitchFamily="34" charset="0"/>
                        </a:rPr>
                        <a:t>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EEF4E8"/>
                    </a:solidFill>
                  </a:tcPr>
                </a:tc>
                <a:tc rowSpan="5">
                  <a:txBody>
                    <a:bodyPr/>
                    <a:lstStyle/>
                    <a:p>
                      <a:r>
                        <a:rPr lang="pl-PL" sz="1100" b="1" dirty="0">
                          <a:solidFill>
                            <a:schemeClr val="tx1"/>
                          </a:solidFill>
                          <a:effectLst/>
                          <a:latin typeface="Arial" panose="020B0604020202020204" pitchFamily="34" charset="0"/>
                          <a:cs typeface="Arial" panose="020B0604020202020204" pitchFamily="34" charset="0"/>
                        </a:rPr>
                        <a:t>1 436 163,20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23</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3141903316"/>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staże</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a:solidFill>
                            <a:schemeClr val="tx1"/>
                          </a:solidFill>
                          <a:effectLst/>
                          <a:latin typeface="Arial" panose="020B0604020202020204" pitchFamily="34" charset="0"/>
                          <a:cs typeface="Arial" panose="020B0604020202020204" pitchFamily="34" charset="0"/>
                        </a:rPr>
                        <a:t>11</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140919029"/>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53</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1636341668"/>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Prace interwencyjne</a:t>
                      </a:r>
                    </a:p>
                  </a:txBody>
                  <a:tcPr marL="16876" marR="16876" marT="0" marB="0">
                    <a:lnB w="12700" cap="flat" cmpd="sng" algn="ctr">
                      <a:noFill/>
                      <a:prstDash val="solid"/>
                      <a:round/>
                      <a:headEnd type="none" w="med" len="med"/>
                      <a:tailEnd type="none" w="med" len="med"/>
                    </a:lnB>
                  </a:tcPr>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20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solidFill>
                      <a:srgbClr val="DBE9CD"/>
                    </a:solidFill>
                  </a:tcPr>
                </a:tc>
                <a:extLst>
                  <a:ext uri="{0D108BD9-81ED-4DB2-BD59-A6C34878D82A}">
                    <a16:rowId xmlns:a16="http://schemas.microsoft.com/office/drawing/2014/main" val="3752052742"/>
                  </a:ext>
                </a:extLst>
              </a:tr>
              <a:tr h="15998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dirty="0">
                          <a:solidFill>
                            <a:schemeClr val="tx1"/>
                          </a:solidFill>
                          <a:effectLst/>
                          <a:latin typeface="Arial" panose="020B0604020202020204" pitchFamily="34" charset="0"/>
                          <a:cs typeface="Arial" panose="020B0604020202020204" pitchFamily="34" charset="0"/>
                        </a:rPr>
                        <a:t> </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9CD"/>
                    </a:solidFill>
                  </a:tcPr>
                </a:tc>
                <a:tc>
                  <a:txBody>
                    <a:bodyPr/>
                    <a:lstStyle/>
                    <a:p>
                      <a:pPr algn="ctr"/>
                      <a:r>
                        <a:rPr lang="pl-PL" sz="900" b="1" dirty="0">
                          <a:solidFill>
                            <a:schemeClr val="tx1"/>
                          </a:solidFill>
                          <a:effectLst/>
                          <a:latin typeface="Arial" panose="020B0604020202020204" pitchFamily="34" charset="0"/>
                          <a:cs typeface="Arial" panose="020B0604020202020204" pitchFamily="34" charset="0"/>
                        </a:rPr>
                        <a:t> </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6876" marR="16876" marT="0" marB="0">
                    <a:lnL w="12700" cap="flat" cmpd="sng" algn="ctr">
                      <a:noFill/>
                      <a:prstDash val="solid"/>
                      <a:round/>
                      <a:headEnd type="none" w="med" len="med"/>
                      <a:tailEnd type="none" w="med" len="med"/>
                    </a:lnL>
                    <a:solidFill>
                      <a:srgbClr val="DBE9CD"/>
                    </a:solidFill>
                  </a:tcPr>
                </a:tc>
                <a:extLst>
                  <a:ext uri="{0D108BD9-81ED-4DB2-BD59-A6C34878D82A}">
                    <a16:rowId xmlns:a16="http://schemas.microsoft.com/office/drawing/2014/main" val="2905630839"/>
                  </a:ext>
                </a:extLst>
              </a:tr>
            </a:tbl>
          </a:graphicData>
        </a:graphic>
      </p:graphicFrame>
    </p:spTree>
    <p:extLst>
      <p:ext uri="{BB962C8B-B14F-4D97-AF65-F5344CB8AC3E}">
        <p14:creationId xmlns:p14="http://schemas.microsoft.com/office/powerpoint/2010/main" val="2743339877"/>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17B43DDE-4952-A4CF-AE51-ED8510268BB6}"/>
              </a:ext>
            </a:extLst>
          </p:cNvPr>
          <p:cNvGraphicFramePr>
            <a:graphicFrameLocks noGrp="1"/>
          </p:cNvGraphicFramePr>
          <p:nvPr>
            <p:ph idx="1"/>
            <p:extLst>
              <p:ext uri="{D42A27DB-BD31-4B8C-83A1-F6EECF244321}">
                <p14:modId xmlns:p14="http://schemas.microsoft.com/office/powerpoint/2010/main" val="1826681646"/>
              </p:ext>
            </p:extLst>
          </p:nvPr>
        </p:nvGraphicFramePr>
        <p:xfrm>
          <a:off x="163285" y="246757"/>
          <a:ext cx="11865429" cy="6364486"/>
        </p:xfrm>
        <a:graphic>
          <a:graphicData uri="http://schemas.openxmlformats.org/drawingml/2006/table">
            <a:tbl>
              <a:tblPr firstRow="1" firstCol="1" lastRow="1" lastCol="1" bandRow="1" bandCol="1">
                <a:tableStyleId>{5C22544A-7EE6-4342-B048-85BDC9FD1C3A}</a:tableStyleId>
              </a:tblPr>
              <a:tblGrid>
                <a:gridCol w="345066">
                  <a:extLst>
                    <a:ext uri="{9D8B030D-6E8A-4147-A177-3AD203B41FA5}">
                      <a16:colId xmlns:a16="http://schemas.microsoft.com/office/drawing/2014/main" val="759771248"/>
                    </a:ext>
                  </a:extLst>
                </a:gridCol>
                <a:gridCol w="538441">
                  <a:extLst>
                    <a:ext uri="{9D8B030D-6E8A-4147-A177-3AD203B41FA5}">
                      <a16:colId xmlns:a16="http://schemas.microsoft.com/office/drawing/2014/main" val="548323315"/>
                    </a:ext>
                  </a:extLst>
                </a:gridCol>
                <a:gridCol w="4830775">
                  <a:extLst>
                    <a:ext uri="{9D8B030D-6E8A-4147-A177-3AD203B41FA5}">
                      <a16:colId xmlns:a16="http://schemas.microsoft.com/office/drawing/2014/main" val="1755427742"/>
                    </a:ext>
                  </a:extLst>
                </a:gridCol>
                <a:gridCol w="2058297">
                  <a:extLst>
                    <a:ext uri="{9D8B030D-6E8A-4147-A177-3AD203B41FA5}">
                      <a16:colId xmlns:a16="http://schemas.microsoft.com/office/drawing/2014/main" val="1941466575"/>
                    </a:ext>
                  </a:extLst>
                </a:gridCol>
                <a:gridCol w="2859941">
                  <a:extLst>
                    <a:ext uri="{9D8B030D-6E8A-4147-A177-3AD203B41FA5}">
                      <a16:colId xmlns:a16="http://schemas.microsoft.com/office/drawing/2014/main" val="1688627044"/>
                    </a:ext>
                  </a:extLst>
                </a:gridCol>
                <a:gridCol w="1232909">
                  <a:extLst>
                    <a:ext uri="{9D8B030D-6E8A-4147-A177-3AD203B41FA5}">
                      <a16:colId xmlns:a16="http://schemas.microsoft.com/office/drawing/2014/main" val="1586830278"/>
                    </a:ext>
                  </a:extLst>
                </a:gridCol>
              </a:tblGrid>
              <a:tr h="318513">
                <a:tc>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Rok</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Realizowane programy</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Wydatkowane środki</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 ramach programu realizowano:</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Liczba uczestników</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extLst>
                  <a:ext uri="{0D108BD9-81ED-4DB2-BD59-A6C34878D82A}">
                    <a16:rowId xmlns:a16="http://schemas.microsoft.com/office/drawing/2014/main" val="2540794471"/>
                  </a:ext>
                </a:extLst>
              </a:tr>
              <a:tr h="130301">
                <a:tc rowSpan="3">
                  <a:txBody>
                    <a:bodyPr/>
                    <a:lstStyle/>
                    <a:p>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3">
                  <a:txBody>
                    <a:bodyPr/>
                    <a:lstStyle/>
                    <a:p>
                      <a:r>
                        <a:rPr lang="pl-PL" sz="900" b="1">
                          <a:solidFill>
                            <a:schemeClr val="tx1"/>
                          </a:solidFill>
                          <a:effectLst/>
                          <a:latin typeface="Arial" panose="020B0604020202020204" pitchFamily="34" charset="0"/>
                          <a:cs typeface="Arial" panose="020B0604020202020204" pitchFamily="34" charset="0"/>
                        </a:rPr>
                        <a:t>2019</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3">
                  <a:txBody>
                    <a:bodyPr/>
                    <a:lstStyle/>
                    <a:p>
                      <a:r>
                        <a:rPr lang="pl-PL" sz="900" b="1" dirty="0">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 „Aktywizacja osób młodych pozostających bez pracy w powiecie piaseczyńskim (III)”</a:t>
                      </a:r>
                    </a:p>
                    <a:p>
                      <a:r>
                        <a:rPr lang="pl-PL" sz="900" b="1" dirty="0">
                          <a:solidFill>
                            <a:schemeClr val="tx1"/>
                          </a:solidFill>
                          <a:effectLst/>
                          <a:latin typeface="Arial" panose="020B0604020202020204" pitchFamily="34" charset="0"/>
                          <a:cs typeface="Arial" panose="020B0604020202020204" pitchFamily="34" charset="0"/>
                        </a:rPr>
                        <a:t> </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3">
                  <a:txBody>
                    <a:bodyPr/>
                    <a:lstStyle/>
                    <a:p>
                      <a:r>
                        <a:rPr lang="pl-PL" sz="900" b="1">
                          <a:solidFill>
                            <a:schemeClr val="tx1"/>
                          </a:solidFill>
                          <a:effectLst/>
                          <a:latin typeface="Arial" panose="020B0604020202020204" pitchFamily="34" charset="0"/>
                          <a:cs typeface="Arial" panose="020B0604020202020204" pitchFamily="34" charset="0"/>
                        </a:rPr>
                        <a:t>1 858 273,09</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r>
                        <a:rPr lang="pl-PL" sz="900" b="1">
                          <a:effectLst/>
                          <a:latin typeface="Arial" panose="020B0604020202020204" pitchFamily="34" charset="0"/>
                          <a:cs typeface="Arial" panose="020B0604020202020204" pitchFamily="34" charset="0"/>
                        </a:rPr>
                        <a:t>szkolenia</a:t>
                      </a:r>
                      <a:endParaRPr lang="pl-PL" sz="900" b="1">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48</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490621666"/>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71</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345438712"/>
                  </a:ext>
                </a:extLst>
              </a:tr>
              <a:tr h="276288">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dirty="0">
                          <a:solidFill>
                            <a:schemeClr val="tx1"/>
                          </a:solidFill>
                          <a:effectLst/>
                          <a:latin typeface="Arial" panose="020B0604020202020204" pitchFamily="34" charset="0"/>
                          <a:cs typeface="Arial" panose="020B0604020202020204" pitchFamily="34" charset="0"/>
                        </a:rPr>
                        <a:t>64</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4172341275"/>
                  </a:ext>
                </a:extLst>
              </a:tr>
              <a:tr h="130301">
                <a:tc rowSpan="5">
                  <a:txBody>
                    <a:bodyPr/>
                    <a:lstStyle/>
                    <a:p>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2019</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powyżej pozostających bez pracy w powiecie piaseczyńskim (III)”</a:t>
                      </a:r>
                    </a:p>
                    <a:p>
                      <a:r>
                        <a:rPr lang="pl-PL" sz="900" b="1">
                          <a:solidFill>
                            <a:schemeClr val="tx1"/>
                          </a:solidFill>
                          <a:effectLst/>
                          <a:latin typeface="Arial" panose="020B0604020202020204" pitchFamily="34" charset="0"/>
                          <a:cs typeface="Arial" panose="020B0604020202020204" pitchFamily="34" charset="0"/>
                        </a:rPr>
                        <a:t> </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1 490 644,84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r>
                        <a:rPr lang="pl-PL" sz="900" b="1">
                          <a:solidFill>
                            <a:schemeClr val="tx1"/>
                          </a:solidFill>
                          <a:effectLst/>
                          <a:latin typeface="Arial" panose="020B0604020202020204" pitchFamily="34" charset="0"/>
                          <a:cs typeface="Arial" panose="020B0604020202020204" pitchFamily="34" charset="0"/>
                        </a:rPr>
                        <a:t>szkolenia</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20</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3034822760"/>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10</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26712669"/>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59</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349018617"/>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Prace interwencyjne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11</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279514478"/>
                  </a:ext>
                </a:extLst>
              </a:tr>
              <a:tr h="27480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dirty="0">
                          <a:solidFill>
                            <a:schemeClr val="tx1"/>
                          </a:solidFill>
                          <a:effectLst/>
                          <a:latin typeface="Arial" panose="020B0604020202020204" pitchFamily="34" charset="0"/>
                          <a:cs typeface="Arial" panose="020B0604020202020204" pitchFamily="34" charset="0"/>
                        </a:rPr>
                        <a:t>Refundacja kosztów wyposażenia lub doposażenia stanowiska pracy</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14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781720456"/>
                  </a:ext>
                </a:extLst>
              </a:tr>
              <a:tr h="130301">
                <a:tc rowSpan="5">
                  <a:txBody>
                    <a:bodyPr/>
                    <a:lstStyle/>
                    <a:p>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2020</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a:t>
                      </a:r>
                    </a:p>
                    <a:p>
                      <a:r>
                        <a:rPr lang="pl-PL" sz="900" b="1">
                          <a:solidFill>
                            <a:schemeClr val="tx1"/>
                          </a:solidFill>
                          <a:effectLst/>
                          <a:latin typeface="Arial" panose="020B0604020202020204" pitchFamily="34" charset="0"/>
                          <a:cs typeface="Arial" panose="020B0604020202020204" pitchFamily="34" charset="0"/>
                        </a:rPr>
                        <a:t>„Aktywizacja osób młodych pozostających bez pracy w powiecie piaseczyńskim (IV)”</a:t>
                      </a:r>
                    </a:p>
                    <a:p>
                      <a:r>
                        <a:rPr lang="pl-PL" sz="900" b="1">
                          <a:solidFill>
                            <a:schemeClr val="tx1"/>
                          </a:solidFill>
                          <a:effectLst/>
                          <a:latin typeface="Arial" panose="020B0604020202020204" pitchFamily="34" charset="0"/>
                          <a:cs typeface="Arial" panose="020B0604020202020204" pitchFamily="34" charset="0"/>
                        </a:rPr>
                        <a:t> </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917 176,72</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r>
                        <a:rPr lang="pl-PL" sz="900" b="1">
                          <a:solidFill>
                            <a:schemeClr val="tx1"/>
                          </a:solidFill>
                          <a:effectLst/>
                          <a:latin typeface="Arial" panose="020B0604020202020204" pitchFamily="34" charset="0"/>
                          <a:cs typeface="Arial" panose="020B0604020202020204" pitchFamily="34" charset="0"/>
                        </a:rPr>
                        <a:t>szkolenia</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14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316072733"/>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35</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4027393416"/>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84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281887802"/>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Prace interwencyjne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 </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452056060"/>
                  </a:ext>
                </a:extLst>
              </a:tr>
              <a:tr h="356575">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Refundacja kosztów wyposażenia lub doposażenia stanowiska pracy</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 </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025862819"/>
                  </a:ext>
                </a:extLst>
              </a:tr>
              <a:tr h="130301">
                <a:tc rowSpan="5">
                  <a:txBody>
                    <a:bodyPr/>
                    <a:lstStyle/>
                    <a:p>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2020</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więcej pozostających bez pracy w powiecie piaseczyńskim (III)”</a:t>
                      </a:r>
                    </a:p>
                    <a:p>
                      <a:r>
                        <a:rPr lang="pl-PL" sz="900" b="1">
                          <a:solidFill>
                            <a:schemeClr val="tx1"/>
                          </a:solidFill>
                          <a:effectLst/>
                          <a:latin typeface="Arial" panose="020B0604020202020204" pitchFamily="34" charset="0"/>
                          <a:cs typeface="Arial" panose="020B0604020202020204" pitchFamily="34" charset="0"/>
                        </a:rPr>
                        <a:t> </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1 944 296,64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r>
                        <a:rPr lang="pl-PL" sz="900" b="1">
                          <a:solidFill>
                            <a:schemeClr val="tx1"/>
                          </a:solidFill>
                          <a:effectLst/>
                          <a:latin typeface="Arial" panose="020B0604020202020204" pitchFamily="34" charset="0"/>
                          <a:cs typeface="Arial" panose="020B0604020202020204" pitchFamily="34" charset="0"/>
                        </a:rPr>
                        <a:t>szkolenia</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24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913792550"/>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27</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716578473"/>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86</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3931097906"/>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Prace interwencyjne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13</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3754729453"/>
                  </a:ext>
                </a:extLst>
              </a:tr>
              <a:tr h="281119">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Refundacja kosztów wyposażenia lub doposażenia stanowiska pracy</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7</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3534797780"/>
                  </a:ext>
                </a:extLst>
              </a:tr>
              <a:tr h="130301">
                <a:tc rowSpan="4">
                  <a:txBody>
                    <a:bodyPr/>
                    <a:lstStyle/>
                    <a:p>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4">
                  <a:txBody>
                    <a:bodyPr/>
                    <a:lstStyle/>
                    <a:p>
                      <a:r>
                        <a:rPr lang="pl-PL" sz="900" b="1">
                          <a:solidFill>
                            <a:schemeClr val="tx1"/>
                          </a:solidFill>
                          <a:effectLst/>
                          <a:latin typeface="Arial" panose="020B0604020202020204" pitchFamily="34" charset="0"/>
                          <a:cs typeface="Arial" panose="020B0604020202020204" pitchFamily="34" charset="0"/>
                        </a:rPr>
                        <a:t>2021</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4">
                  <a:txBody>
                    <a:bodyPr/>
                    <a:lstStyle/>
                    <a:p>
                      <a:r>
                        <a:rPr lang="pl-PL" sz="900" b="1" dirty="0">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 „Aktywizacja osób młodych pozostających bez pracy w powiecie piaseczyńskim (IV)”</a:t>
                      </a:r>
                    </a:p>
                    <a:p>
                      <a:r>
                        <a:rPr lang="pl-PL" sz="900" b="1" dirty="0">
                          <a:solidFill>
                            <a:schemeClr val="tx1"/>
                          </a:solidFill>
                          <a:effectLst/>
                          <a:latin typeface="Arial" panose="020B0604020202020204" pitchFamily="34" charset="0"/>
                          <a:cs typeface="Arial" panose="020B0604020202020204" pitchFamily="34" charset="0"/>
                        </a:rPr>
                        <a:t> </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4">
                  <a:txBody>
                    <a:bodyPr/>
                    <a:lstStyle/>
                    <a:p>
                      <a:r>
                        <a:rPr lang="pl-PL" sz="900" b="1">
                          <a:solidFill>
                            <a:schemeClr val="tx1"/>
                          </a:solidFill>
                          <a:effectLst/>
                          <a:latin typeface="Arial" panose="020B0604020202020204" pitchFamily="34" charset="0"/>
                          <a:cs typeface="Arial" panose="020B0604020202020204" pitchFamily="34" charset="0"/>
                        </a:rPr>
                        <a:t>1 856 131,66</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r>
                        <a:rPr lang="pl-PL" sz="900" b="1">
                          <a:solidFill>
                            <a:schemeClr val="tx1"/>
                          </a:solidFill>
                          <a:effectLst/>
                          <a:latin typeface="Arial" panose="020B0604020202020204" pitchFamily="34" charset="0"/>
                          <a:cs typeface="Arial" panose="020B0604020202020204" pitchFamily="34" charset="0"/>
                        </a:rPr>
                        <a:t>szkolenia</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38</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901286780"/>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54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022062029"/>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49</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3888964"/>
                  </a:ext>
                </a:extLst>
              </a:tr>
              <a:tr h="159466">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Prace interwencyjne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dirty="0">
                          <a:solidFill>
                            <a:schemeClr val="tx1"/>
                          </a:solidFill>
                          <a:effectLst/>
                          <a:latin typeface="Arial" panose="020B0604020202020204" pitchFamily="34" charset="0"/>
                          <a:cs typeface="Arial" panose="020B0604020202020204" pitchFamily="34" charset="0"/>
                        </a:rPr>
                        <a:t>12</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515738779"/>
                  </a:ext>
                </a:extLst>
              </a:tr>
              <a:tr h="130301">
                <a:tc rowSpan="5">
                  <a:txBody>
                    <a:bodyPr/>
                    <a:lstStyle/>
                    <a:p>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2021</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więcej pozostających bez pracy w powiecie piaseczyńskim (IV)”</a:t>
                      </a:r>
                    </a:p>
                    <a:p>
                      <a:r>
                        <a:rPr lang="pl-PL" sz="900" b="1">
                          <a:solidFill>
                            <a:schemeClr val="tx1"/>
                          </a:solidFill>
                          <a:effectLst/>
                          <a:latin typeface="Arial" panose="020B0604020202020204" pitchFamily="34" charset="0"/>
                          <a:cs typeface="Arial" panose="020B0604020202020204" pitchFamily="34" charset="0"/>
                        </a:rPr>
                        <a:t> </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a:solidFill>
                            <a:schemeClr val="tx1"/>
                          </a:solidFill>
                          <a:effectLst/>
                          <a:latin typeface="Arial" panose="020B0604020202020204" pitchFamily="34" charset="0"/>
                          <a:cs typeface="Arial" panose="020B0604020202020204" pitchFamily="34" charset="0"/>
                        </a:rPr>
                        <a:t>1 530 064,74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r>
                        <a:rPr lang="pl-PL" sz="900" b="1">
                          <a:solidFill>
                            <a:schemeClr val="tx1"/>
                          </a:solidFill>
                          <a:effectLst/>
                          <a:latin typeface="Arial" panose="020B0604020202020204" pitchFamily="34" charset="0"/>
                          <a:cs typeface="Arial" panose="020B0604020202020204" pitchFamily="34" charset="0"/>
                        </a:rPr>
                        <a:t>szkolenia</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30</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112591169"/>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25</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607691818"/>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44</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289173367"/>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Prace interwencyjne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13</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552619174"/>
                  </a:ext>
                </a:extLst>
              </a:tr>
              <a:tr h="282568">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Refundacja kosztów wyposażenia lub doposażenia stanowiska pracy</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5</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410176588"/>
                  </a:ext>
                </a:extLst>
              </a:tr>
              <a:tr h="130301">
                <a:tc rowSpan="4">
                  <a:txBody>
                    <a:bodyPr/>
                    <a:lstStyle/>
                    <a:p>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4">
                  <a:txBody>
                    <a:bodyPr/>
                    <a:lstStyle/>
                    <a:p>
                      <a:r>
                        <a:rPr lang="pl-PL" sz="900" b="1">
                          <a:solidFill>
                            <a:schemeClr val="tx1"/>
                          </a:solidFill>
                          <a:effectLst/>
                          <a:latin typeface="Arial" panose="020B0604020202020204" pitchFamily="34" charset="0"/>
                          <a:cs typeface="Arial" panose="020B0604020202020204" pitchFamily="34" charset="0"/>
                        </a:rPr>
                        <a:t>2022</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4">
                  <a:txBody>
                    <a:bodyPr/>
                    <a:lstStyle/>
                    <a:p>
                      <a:r>
                        <a:rPr lang="pl-PL" sz="900" b="1" dirty="0">
                          <a:solidFill>
                            <a:schemeClr val="tx1"/>
                          </a:solidFill>
                          <a:effectLst/>
                          <a:latin typeface="Arial" panose="020B0604020202020204" pitchFamily="34" charset="0"/>
                          <a:cs typeface="Arial" panose="020B0604020202020204" pitchFamily="34" charset="0"/>
                        </a:rPr>
                        <a:t>Projekt współfinansowany  z EFS w ramach Programu Operacyjnego Wiedza Edukacja Rozwój  (POWER) Działanie 1.1</a:t>
                      </a:r>
                    </a:p>
                    <a:p>
                      <a:r>
                        <a:rPr lang="pl-PL" sz="900" b="1" dirty="0">
                          <a:solidFill>
                            <a:schemeClr val="tx1"/>
                          </a:solidFill>
                          <a:effectLst/>
                          <a:latin typeface="Arial" panose="020B0604020202020204" pitchFamily="34" charset="0"/>
                          <a:cs typeface="Arial" panose="020B0604020202020204" pitchFamily="34" charset="0"/>
                        </a:rPr>
                        <a:t>„Aktywizacja osób młodych pozostających bez pracy w powiecie piaseczyńskim (IV)”</a:t>
                      </a:r>
                    </a:p>
                    <a:p>
                      <a:r>
                        <a:rPr lang="pl-PL" sz="900" b="1" dirty="0">
                          <a:solidFill>
                            <a:schemeClr val="tx1"/>
                          </a:solidFill>
                          <a:effectLst/>
                          <a:latin typeface="Arial" panose="020B0604020202020204" pitchFamily="34" charset="0"/>
                          <a:cs typeface="Arial" panose="020B0604020202020204" pitchFamily="34" charset="0"/>
                        </a:rPr>
                        <a:t> </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4">
                  <a:txBody>
                    <a:bodyPr/>
                    <a:lstStyle/>
                    <a:p>
                      <a:r>
                        <a:rPr lang="pl-PL" sz="900" b="1">
                          <a:solidFill>
                            <a:schemeClr val="tx1"/>
                          </a:solidFill>
                          <a:effectLst/>
                          <a:latin typeface="Arial" panose="020B0604020202020204" pitchFamily="34" charset="0"/>
                          <a:cs typeface="Arial" panose="020B0604020202020204" pitchFamily="34" charset="0"/>
                        </a:rPr>
                        <a:t>1 713 127,32</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r>
                        <a:rPr lang="pl-PL" sz="900" b="1">
                          <a:solidFill>
                            <a:schemeClr val="tx1"/>
                          </a:solidFill>
                          <a:effectLst/>
                          <a:latin typeface="Arial" panose="020B0604020202020204" pitchFamily="34" charset="0"/>
                          <a:cs typeface="Arial" panose="020B0604020202020204" pitchFamily="34" charset="0"/>
                        </a:rPr>
                        <a:t>szkolenia</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35</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3991589165"/>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40</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140959955"/>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40</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578757757"/>
                  </a:ext>
                </a:extLst>
              </a:tr>
              <a:tr h="259690">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Prace interwencyjne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8</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004245278"/>
                  </a:ext>
                </a:extLst>
              </a:tr>
              <a:tr h="130301">
                <a:tc rowSpan="5">
                  <a:txBody>
                    <a:bodyPr/>
                    <a:lstStyle/>
                    <a:p>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rowSpan="5">
                  <a:txBody>
                    <a:bodyPr/>
                    <a:lstStyle/>
                    <a:p>
                      <a:r>
                        <a:rPr lang="pl-PL" sz="900" b="1" dirty="0">
                          <a:solidFill>
                            <a:schemeClr val="tx1"/>
                          </a:solidFill>
                          <a:effectLst/>
                          <a:latin typeface="Arial" panose="020B0604020202020204" pitchFamily="34" charset="0"/>
                          <a:cs typeface="Arial" panose="020B0604020202020204" pitchFamily="34" charset="0"/>
                        </a:rPr>
                        <a:t>2022</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tc rowSpan="5">
                  <a:txBody>
                    <a:bodyPr/>
                    <a:lstStyle/>
                    <a:p>
                      <a:r>
                        <a:rPr lang="pl-PL" sz="900" b="1" dirty="0">
                          <a:solidFill>
                            <a:schemeClr val="tx1"/>
                          </a:solidFill>
                          <a:effectLst/>
                          <a:latin typeface="Arial" panose="020B0604020202020204" pitchFamily="34" charset="0"/>
                          <a:cs typeface="Arial" panose="020B0604020202020204" pitchFamily="34" charset="0"/>
                        </a:rPr>
                        <a:t>Projekt współfinansowany  z EFS w ramach Regionalnego Programu Operacyjnego Województwa Mazowieckiego (RPO WM) Działanie 8.1 „Aktywizacja osób w wieku 30 lat i więcej pozostających bez pracy w powiecie piaseczyńskim (IV)”</a:t>
                      </a:r>
                    </a:p>
                    <a:p>
                      <a:r>
                        <a:rPr lang="pl-PL" sz="900" b="1" dirty="0">
                          <a:solidFill>
                            <a:schemeClr val="tx1"/>
                          </a:solidFill>
                          <a:effectLst/>
                          <a:latin typeface="Arial" panose="020B0604020202020204" pitchFamily="34" charset="0"/>
                          <a:cs typeface="Arial" panose="020B0604020202020204" pitchFamily="34" charset="0"/>
                        </a:rPr>
                        <a:t> </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tc rowSpan="5">
                  <a:txBody>
                    <a:bodyPr/>
                    <a:lstStyle/>
                    <a:p>
                      <a:r>
                        <a:rPr lang="pl-PL" sz="900" b="1" dirty="0">
                          <a:solidFill>
                            <a:schemeClr val="tx1"/>
                          </a:solidFill>
                          <a:effectLst/>
                          <a:latin typeface="Arial" panose="020B0604020202020204" pitchFamily="34" charset="0"/>
                          <a:cs typeface="Arial" panose="020B0604020202020204" pitchFamily="34" charset="0"/>
                        </a:rPr>
                        <a:t>2 029 405,67</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tc>
                  <a:txBody>
                    <a:bodyPr/>
                    <a:lstStyle/>
                    <a:p>
                      <a:r>
                        <a:rPr lang="pl-PL" sz="900" b="1">
                          <a:solidFill>
                            <a:schemeClr val="tx1"/>
                          </a:solidFill>
                          <a:effectLst/>
                          <a:latin typeface="Arial" panose="020B0604020202020204" pitchFamily="34" charset="0"/>
                          <a:cs typeface="Arial" panose="020B0604020202020204" pitchFamily="34" charset="0"/>
                        </a:rPr>
                        <a:t>szkolenia</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33</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523048689"/>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staże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28</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1454308988"/>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środki na podjęcie dział. gosp.</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46</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3318699152"/>
                  </a:ext>
                </a:extLst>
              </a:tr>
              <a:tr h="13030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a:solidFill>
                            <a:schemeClr val="tx1"/>
                          </a:solidFill>
                          <a:effectLst/>
                          <a:latin typeface="Arial" panose="020B0604020202020204" pitchFamily="34" charset="0"/>
                          <a:cs typeface="Arial" panose="020B0604020202020204" pitchFamily="34" charset="0"/>
                        </a:rPr>
                        <a:t>Prace interwencyjne</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tc>
                <a:tc>
                  <a:txBody>
                    <a:bodyPr/>
                    <a:lstStyle/>
                    <a:p>
                      <a:pPr algn="ctr"/>
                      <a:r>
                        <a:rPr lang="pl-PL" sz="900" b="1">
                          <a:solidFill>
                            <a:schemeClr val="tx1"/>
                          </a:solidFill>
                          <a:effectLst/>
                          <a:latin typeface="Arial" panose="020B0604020202020204" pitchFamily="34" charset="0"/>
                          <a:cs typeface="Arial" panose="020B0604020202020204" pitchFamily="34" charset="0"/>
                        </a:rPr>
                        <a:t>12</a:t>
                      </a:r>
                      <a:endParaRPr lang="pl-PL" sz="9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2512798714"/>
                  </a:ext>
                </a:extLst>
              </a:tr>
              <a:tr h="298218">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900" b="1" dirty="0">
                          <a:solidFill>
                            <a:schemeClr val="tx1"/>
                          </a:solidFill>
                          <a:effectLst/>
                          <a:latin typeface="Arial" panose="020B0604020202020204" pitchFamily="34" charset="0"/>
                          <a:cs typeface="Arial" panose="020B0604020202020204" pitchFamily="34" charset="0"/>
                        </a:rPr>
                        <a:t>Refundacja kosztów wyposażenia lub doposażenia stanowiska pracy</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EEF4E8"/>
                    </a:solidFill>
                  </a:tcPr>
                </a:tc>
                <a:tc>
                  <a:txBody>
                    <a:bodyPr/>
                    <a:lstStyle/>
                    <a:p>
                      <a:pPr algn="ctr"/>
                      <a:r>
                        <a:rPr lang="pl-PL" sz="900" b="1" dirty="0">
                          <a:solidFill>
                            <a:schemeClr val="tx1"/>
                          </a:solidFill>
                          <a:effectLst/>
                          <a:latin typeface="Arial" panose="020B0604020202020204" pitchFamily="34" charset="0"/>
                          <a:cs typeface="Arial" panose="020B0604020202020204" pitchFamily="34" charset="0"/>
                        </a:rPr>
                        <a:t>11</a:t>
                      </a:r>
                      <a:endParaRPr lang="pl-PL" sz="9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114" marR="29114" marT="0" marB="0">
                    <a:solidFill>
                      <a:srgbClr val="DBE9CD"/>
                    </a:solidFill>
                  </a:tcPr>
                </a:tc>
                <a:extLst>
                  <a:ext uri="{0D108BD9-81ED-4DB2-BD59-A6C34878D82A}">
                    <a16:rowId xmlns:a16="http://schemas.microsoft.com/office/drawing/2014/main" val="4271015550"/>
                  </a:ext>
                </a:extLst>
              </a:tr>
            </a:tbl>
          </a:graphicData>
        </a:graphic>
      </p:graphicFrame>
    </p:spTree>
    <p:extLst>
      <p:ext uri="{BB962C8B-B14F-4D97-AF65-F5344CB8AC3E}">
        <p14:creationId xmlns:p14="http://schemas.microsoft.com/office/powerpoint/2010/main" val="3087769692"/>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a:extLst>
              <a:ext uri="{FF2B5EF4-FFF2-40B4-BE49-F238E27FC236}">
                <a16:creationId xmlns:a16="http://schemas.microsoft.com/office/drawing/2014/main" id="{D9D5CB11-E9A0-2AD1-46FD-B2660E8E44C1}"/>
              </a:ext>
            </a:extLst>
          </p:cNvPr>
          <p:cNvGraphicFramePr>
            <a:graphicFrameLocks noGrp="1"/>
          </p:cNvGraphicFramePr>
          <p:nvPr>
            <p:ph idx="1"/>
            <p:extLst>
              <p:ext uri="{D42A27DB-BD31-4B8C-83A1-F6EECF244321}">
                <p14:modId xmlns:p14="http://schemas.microsoft.com/office/powerpoint/2010/main" val="2279505568"/>
              </p:ext>
            </p:extLst>
          </p:nvPr>
        </p:nvGraphicFramePr>
        <p:xfrm>
          <a:off x="755457" y="3844212"/>
          <a:ext cx="9228617" cy="1846349"/>
        </p:xfrm>
        <a:graphic>
          <a:graphicData uri="http://schemas.openxmlformats.org/drawingml/2006/table">
            <a:tbl>
              <a:tblPr firstRow="1" firstCol="1" lastRow="1" lastCol="1" bandRow="1" bandCol="1">
                <a:tableStyleId>{5C22544A-7EE6-4342-B048-85BDC9FD1C3A}</a:tableStyleId>
              </a:tblPr>
              <a:tblGrid>
                <a:gridCol w="368636">
                  <a:extLst>
                    <a:ext uri="{9D8B030D-6E8A-4147-A177-3AD203B41FA5}">
                      <a16:colId xmlns:a16="http://schemas.microsoft.com/office/drawing/2014/main" val="1795352834"/>
                    </a:ext>
                  </a:extLst>
                </a:gridCol>
                <a:gridCol w="550835">
                  <a:extLst>
                    <a:ext uri="{9D8B030D-6E8A-4147-A177-3AD203B41FA5}">
                      <a16:colId xmlns:a16="http://schemas.microsoft.com/office/drawing/2014/main" val="971223839"/>
                    </a:ext>
                  </a:extLst>
                </a:gridCol>
                <a:gridCol w="3694837">
                  <a:extLst>
                    <a:ext uri="{9D8B030D-6E8A-4147-A177-3AD203B41FA5}">
                      <a16:colId xmlns:a16="http://schemas.microsoft.com/office/drawing/2014/main" val="975268073"/>
                    </a:ext>
                  </a:extLst>
                </a:gridCol>
                <a:gridCol w="1335653">
                  <a:extLst>
                    <a:ext uri="{9D8B030D-6E8A-4147-A177-3AD203B41FA5}">
                      <a16:colId xmlns:a16="http://schemas.microsoft.com/office/drawing/2014/main" val="2061316358"/>
                    </a:ext>
                  </a:extLst>
                </a:gridCol>
                <a:gridCol w="2223006">
                  <a:extLst>
                    <a:ext uri="{9D8B030D-6E8A-4147-A177-3AD203B41FA5}">
                      <a16:colId xmlns:a16="http://schemas.microsoft.com/office/drawing/2014/main" val="2767168684"/>
                    </a:ext>
                  </a:extLst>
                </a:gridCol>
                <a:gridCol w="1055650">
                  <a:extLst>
                    <a:ext uri="{9D8B030D-6E8A-4147-A177-3AD203B41FA5}">
                      <a16:colId xmlns:a16="http://schemas.microsoft.com/office/drawing/2014/main" val="2593443612"/>
                    </a:ext>
                  </a:extLst>
                </a:gridCol>
              </a:tblGrid>
              <a:tr h="303355">
                <a:tc>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5070" marR="35070"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Rok</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Realizowane programy</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Wydatkowane środki</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r>
                        <a:rPr lang="pl-PL" sz="1100" b="1" dirty="0">
                          <a:solidFill>
                            <a:schemeClr val="tx1"/>
                          </a:solidFill>
                          <a:effectLst/>
                          <a:latin typeface="Arial" panose="020B0604020202020204" pitchFamily="34" charset="0"/>
                          <a:cs typeface="Arial" panose="020B0604020202020204" pitchFamily="34" charset="0"/>
                        </a:rPr>
                        <a:t>W ramach programu realizowano:</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Liczba uczestników</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3589" marR="43589" marT="0" marB="0"/>
                </a:tc>
                <a:extLst>
                  <a:ext uri="{0D108BD9-81ED-4DB2-BD59-A6C34878D82A}">
                    <a16:rowId xmlns:a16="http://schemas.microsoft.com/office/drawing/2014/main" val="2498690619"/>
                  </a:ext>
                </a:extLst>
              </a:tr>
              <a:tr h="274827">
                <a:tc rowSpan="2">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r>
                        <a:rPr lang="pl-PL" sz="1100" b="1" dirty="0">
                          <a:solidFill>
                            <a:schemeClr val="tx1"/>
                          </a:solidFill>
                          <a:effectLst/>
                          <a:latin typeface="Arial" panose="020B0604020202020204" pitchFamily="34" charset="0"/>
                          <a:cs typeface="Arial" panose="020B0604020202020204" pitchFamily="34" charset="0"/>
                        </a:rPr>
                        <a:t>2023</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Programu Fundusze europejskie dla Mazowsza 2021-2027 Działanie 6.1 „Aktywizacja zawodowa osób bezrobotnych w powiecie piaseczyńskim (I)”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r>
                        <a:rPr lang="pl-PL" sz="1100" b="1" dirty="0">
                          <a:solidFill>
                            <a:schemeClr val="tx1"/>
                          </a:solidFill>
                          <a:effectLst/>
                          <a:latin typeface="Arial" panose="020B0604020202020204" pitchFamily="34" charset="0"/>
                          <a:cs typeface="Arial" panose="020B0604020202020204" pitchFamily="34" charset="0"/>
                        </a:rPr>
                        <a:t>960 134,07</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pl-PL" sz="1100" b="1">
                          <a:solidFill>
                            <a:schemeClr val="tx1"/>
                          </a:solidFill>
                          <a:effectLst/>
                          <a:latin typeface="Arial" panose="020B0604020202020204" pitchFamily="34" charset="0"/>
                          <a:cs typeface="Arial" panose="020B0604020202020204" pitchFamily="34" charset="0"/>
                        </a:rPr>
                        <a:t>szkolenia</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20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DBE9CD"/>
                    </a:solidFill>
                  </a:tcPr>
                </a:tc>
                <a:extLst>
                  <a:ext uri="{0D108BD9-81ED-4DB2-BD59-A6C34878D82A}">
                    <a16:rowId xmlns:a16="http://schemas.microsoft.com/office/drawing/2014/main" val="3051596279"/>
                  </a:ext>
                </a:extLst>
              </a:tr>
              <a:tr h="0">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a:solidFill>
                            <a:schemeClr val="tx1"/>
                          </a:solidFill>
                          <a:effectLst/>
                          <a:latin typeface="Arial" panose="020B0604020202020204" pitchFamily="34" charset="0"/>
                          <a:cs typeface="Arial" panose="020B0604020202020204" pitchFamily="34" charset="0"/>
                        </a:rPr>
                        <a:t>środki na podjęcie dział. gosp.</a:t>
                      </a:r>
                      <a:endParaRPr lang="pl-PL" sz="11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26</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DBE9CD"/>
                    </a:solidFill>
                  </a:tcPr>
                </a:tc>
                <a:extLst>
                  <a:ext uri="{0D108BD9-81ED-4DB2-BD59-A6C34878D82A}">
                    <a16:rowId xmlns:a16="http://schemas.microsoft.com/office/drawing/2014/main" val="3884724069"/>
                  </a:ext>
                </a:extLst>
              </a:tr>
              <a:tr h="274827">
                <a:tc rowSpan="2">
                  <a:txBody>
                    <a:bodyPr/>
                    <a:lstStyle/>
                    <a:p>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r>
                        <a:rPr lang="pl-PL" sz="1100" b="1" dirty="0">
                          <a:solidFill>
                            <a:schemeClr val="tx1"/>
                          </a:solidFill>
                          <a:effectLst/>
                          <a:latin typeface="Arial" panose="020B0604020202020204" pitchFamily="34" charset="0"/>
                          <a:cs typeface="Arial" panose="020B0604020202020204" pitchFamily="34" charset="0"/>
                        </a:rPr>
                        <a:t>2024</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DBE9CD"/>
                    </a:solidFill>
                  </a:tcPr>
                </a:tc>
                <a:tc rowSpan="2">
                  <a:txBody>
                    <a:bodyPr/>
                    <a:lstStyle/>
                    <a:p>
                      <a:r>
                        <a:rPr lang="pl-PL" sz="1100" b="1" dirty="0">
                          <a:solidFill>
                            <a:schemeClr val="tx1"/>
                          </a:solidFill>
                          <a:effectLst/>
                          <a:latin typeface="Arial" panose="020B0604020202020204" pitchFamily="34" charset="0"/>
                          <a:cs typeface="Arial" panose="020B0604020202020204" pitchFamily="34" charset="0"/>
                        </a:rPr>
                        <a:t>Projekt współfinansowany  z EFS+ w ramach Programu Fundusze europejskie dla Mazowsza 2021-2027 Działanie 6.1 „Aktywizacja zawodowa osób bezrobotnych w powiecie piaseczyńskim (I)” </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F4E8"/>
                    </a:solidFill>
                  </a:tcPr>
                </a:tc>
                <a:tc rowSpan="2">
                  <a:txBody>
                    <a:bodyPr/>
                    <a:lstStyle/>
                    <a:p>
                      <a:r>
                        <a:rPr lang="pl-PL" sz="1100" b="1" dirty="0">
                          <a:solidFill>
                            <a:schemeClr val="tx1"/>
                          </a:solidFill>
                          <a:effectLst/>
                          <a:latin typeface="Arial" panose="020B0604020202020204" pitchFamily="34" charset="0"/>
                          <a:cs typeface="Arial" panose="020B0604020202020204" pitchFamily="34" charset="0"/>
                        </a:rPr>
                        <a:t>1 331 765,24</a:t>
                      </a:r>
                    </a:p>
                    <a:p>
                      <a:r>
                        <a:rPr lang="pl-PL" sz="1100" b="1" dirty="0">
                          <a:solidFill>
                            <a:schemeClr val="tx1"/>
                          </a:solidFill>
                          <a:effectLst/>
                          <a:latin typeface="Arial" panose="020B0604020202020204" pitchFamily="34" charset="0"/>
                          <a:cs typeface="Arial" panose="020B0604020202020204" pitchFamily="34" charset="0"/>
                        </a:rPr>
                        <a:t> (środki pozyskane)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F4E8"/>
                    </a:solidFill>
                  </a:tcPr>
                </a:tc>
                <a:tc>
                  <a:txBody>
                    <a:bodyPr/>
                    <a:lstStyle/>
                    <a:p>
                      <a:r>
                        <a:rPr lang="pl-PL" sz="1100" b="1" dirty="0">
                          <a:solidFill>
                            <a:schemeClr val="tx1"/>
                          </a:solidFill>
                          <a:effectLst/>
                          <a:latin typeface="Arial" panose="020B0604020202020204" pitchFamily="34" charset="0"/>
                          <a:cs typeface="Arial" panose="020B0604020202020204" pitchFamily="34" charset="0"/>
                        </a:rPr>
                        <a:t>szkolenia</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DBE9CD"/>
                    </a:solidFill>
                  </a:tcPr>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23</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DBE9CD"/>
                    </a:solidFill>
                  </a:tcPr>
                </a:tc>
                <a:extLst>
                  <a:ext uri="{0D108BD9-81ED-4DB2-BD59-A6C34878D82A}">
                    <a16:rowId xmlns:a16="http://schemas.microsoft.com/office/drawing/2014/main" val="1916571213"/>
                  </a:ext>
                </a:extLst>
              </a:tr>
              <a:tr h="565682">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r>
                        <a:rPr lang="pl-PL" sz="1100" b="1" dirty="0">
                          <a:solidFill>
                            <a:schemeClr val="tx1"/>
                          </a:solidFill>
                          <a:effectLst/>
                          <a:latin typeface="Arial" panose="020B0604020202020204" pitchFamily="34" charset="0"/>
                          <a:cs typeface="Arial" panose="020B0604020202020204" pitchFamily="34" charset="0"/>
                        </a:rPr>
                        <a:t>środki na podjęcie dział. gosp.</a:t>
                      </a:r>
                    </a:p>
                    <a:p>
                      <a:r>
                        <a:rPr lang="pl-PL" sz="1100" b="1" dirty="0">
                          <a:solidFill>
                            <a:schemeClr val="tx1"/>
                          </a:solidFill>
                          <a:effectLst/>
                          <a:latin typeface="Arial" panose="020B0604020202020204" pitchFamily="34" charset="0"/>
                          <a:cs typeface="Arial" panose="020B0604020202020204" pitchFamily="34" charset="0"/>
                        </a:rPr>
                        <a:t>staże</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EEF4E8"/>
                    </a:solidFill>
                  </a:tcPr>
                </a:tc>
                <a:tc>
                  <a:txBody>
                    <a:bodyPr/>
                    <a:lstStyle/>
                    <a:p>
                      <a:pPr algn="ctr"/>
                      <a:r>
                        <a:rPr lang="pl-PL" sz="1100" b="1" dirty="0">
                          <a:solidFill>
                            <a:schemeClr val="tx1"/>
                          </a:solidFill>
                          <a:effectLst/>
                          <a:latin typeface="Arial" panose="020B0604020202020204" pitchFamily="34" charset="0"/>
                          <a:cs typeface="Arial" panose="020B0604020202020204" pitchFamily="34" charset="0"/>
                        </a:rPr>
                        <a:t>24</a:t>
                      </a:r>
                    </a:p>
                    <a:p>
                      <a:pPr algn="ctr"/>
                      <a:r>
                        <a:rPr lang="pl-PL" sz="1100" b="1" dirty="0">
                          <a:solidFill>
                            <a:schemeClr val="tx1"/>
                          </a:solidFill>
                          <a:effectLst/>
                          <a:latin typeface="Arial" panose="020B0604020202020204" pitchFamily="34" charset="0"/>
                          <a:cs typeface="Arial" panose="020B0604020202020204" pitchFamily="34" charset="0"/>
                        </a:rPr>
                        <a:t>20</a:t>
                      </a:r>
                      <a:endParaRPr lang="pl-PL"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DBE9CD"/>
                    </a:solidFill>
                  </a:tcPr>
                </a:tc>
                <a:extLst>
                  <a:ext uri="{0D108BD9-81ED-4DB2-BD59-A6C34878D82A}">
                    <a16:rowId xmlns:a16="http://schemas.microsoft.com/office/drawing/2014/main" val="370678755"/>
                  </a:ext>
                </a:extLst>
              </a:tr>
            </a:tbl>
          </a:graphicData>
        </a:graphic>
      </p:graphicFrame>
      <p:pic>
        <p:nvPicPr>
          <p:cNvPr id="3" name="Obraz 2">
            <a:extLst>
              <a:ext uri="{FF2B5EF4-FFF2-40B4-BE49-F238E27FC236}">
                <a16:creationId xmlns:a16="http://schemas.microsoft.com/office/drawing/2014/main" id="{8F7C6421-029A-7DBA-0FB3-E5BC6EBA6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343" y="188474"/>
            <a:ext cx="1461713" cy="1402331"/>
          </a:xfrm>
          <a:prstGeom prst="rect">
            <a:avLst/>
          </a:prstGeom>
        </p:spPr>
      </p:pic>
      <p:sp>
        <p:nvSpPr>
          <p:cNvPr id="4" name="pole tekstowe 3">
            <a:extLst>
              <a:ext uri="{FF2B5EF4-FFF2-40B4-BE49-F238E27FC236}">
                <a16:creationId xmlns:a16="http://schemas.microsoft.com/office/drawing/2014/main" id="{AA54ADD8-B0A0-5F9C-0E83-C30783C72D04}"/>
              </a:ext>
            </a:extLst>
          </p:cNvPr>
          <p:cNvSpPr txBox="1"/>
          <p:nvPr/>
        </p:nvSpPr>
        <p:spPr>
          <a:xfrm>
            <a:off x="475861" y="1380932"/>
            <a:ext cx="9787811" cy="1754326"/>
          </a:xfrm>
          <a:prstGeom prst="rect">
            <a:avLst/>
          </a:prstGeom>
          <a:noFill/>
        </p:spPr>
        <p:txBody>
          <a:bodyPr wrap="square" rtlCol="0">
            <a:spAutoFit/>
          </a:bodyPr>
          <a:lstStyle/>
          <a:p>
            <a:pPr algn="just"/>
            <a:r>
              <a:rPr lang="pl-PL" dirty="0">
                <a:latin typeface="Arial" panose="020B0604020202020204" pitchFamily="34" charset="0"/>
                <a:cs typeface="Arial" panose="020B0604020202020204" pitchFamily="34" charset="0"/>
              </a:rPr>
              <a:t>Od 2023 roku trwa nowy p</a:t>
            </a:r>
            <a:r>
              <a:rPr lang="pl-PL" dirty="0">
                <a:solidFill>
                  <a:schemeClr val="tx1"/>
                </a:solidFill>
                <a:effectLst/>
                <a:latin typeface="Arial" panose="020B0604020202020204" pitchFamily="34" charset="0"/>
                <a:cs typeface="Arial" panose="020B0604020202020204" pitchFamily="34" charset="0"/>
              </a:rPr>
              <a:t>rojekt współfinansowany z </a:t>
            </a:r>
            <a:r>
              <a:rPr lang="pl-PL" dirty="0"/>
              <a:t>Europejskiego Funduszu Społecznego Plus (EFS+)</a:t>
            </a:r>
            <a:r>
              <a:rPr lang="pl-PL" dirty="0">
                <a:latin typeface="Arial" panose="020B0604020202020204" pitchFamily="34" charset="0"/>
                <a:cs typeface="Arial" panose="020B0604020202020204" pitchFamily="34" charset="0"/>
              </a:rPr>
              <a:t> w ramach </a:t>
            </a:r>
            <a:r>
              <a:rPr lang="pl-PL" dirty="0">
                <a:solidFill>
                  <a:schemeClr val="tx1"/>
                </a:solidFill>
                <a:effectLst/>
                <a:latin typeface="Arial" panose="020B0604020202020204" pitchFamily="34" charset="0"/>
                <a:cs typeface="Arial" panose="020B0604020202020204" pitchFamily="34" charset="0"/>
              </a:rPr>
              <a:t>Programu Fundusze Europejskie dla Mazowsza 2021-2027 </a:t>
            </a:r>
            <a:br>
              <a:rPr lang="pl-PL" dirty="0">
                <a:solidFill>
                  <a:schemeClr val="tx1"/>
                </a:solidFill>
                <a:effectLst/>
                <a:latin typeface="Arial" panose="020B0604020202020204" pitchFamily="34" charset="0"/>
                <a:cs typeface="Arial" panose="020B0604020202020204" pitchFamily="34" charset="0"/>
              </a:rPr>
            </a:br>
            <a:r>
              <a:rPr lang="pl-PL" dirty="0">
                <a:solidFill>
                  <a:schemeClr val="tx1"/>
                </a:solidFill>
                <a:effectLst/>
                <a:latin typeface="Arial" panose="020B0604020202020204" pitchFamily="34" charset="0"/>
                <a:cs typeface="Arial" panose="020B0604020202020204" pitchFamily="34" charset="0"/>
              </a:rPr>
              <a:t>Działanie 6.1 </a:t>
            </a:r>
            <a:r>
              <a:rPr lang="pl-PL" i="1" dirty="0">
                <a:solidFill>
                  <a:schemeClr val="tx1"/>
                </a:solidFill>
                <a:effectLst/>
                <a:latin typeface="Arial" panose="020B0604020202020204" pitchFamily="34" charset="0"/>
                <a:cs typeface="Arial" panose="020B0604020202020204" pitchFamily="34" charset="0"/>
              </a:rPr>
              <a:t>„Aktywizacja zawodowa osób bezrobotnych w powiecie piaseczyńskim (I)” </a:t>
            </a:r>
            <a:endParaRPr lang="pl-PL"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pl-PL" dirty="0">
              <a:latin typeface="Arial" panose="020B0604020202020204" pitchFamily="34" charset="0"/>
              <a:cs typeface="Arial" panose="020B0604020202020204" pitchFamily="34" charset="0"/>
            </a:endParaRPr>
          </a:p>
          <a:p>
            <a:pPr algn="just"/>
            <a:r>
              <a:rPr lang="pl-PL" dirty="0">
                <a:latin typeface="Arial" panose="020B0604020202020204" pitchFamily="34" charset="0"/>
                <a:cs typeface="Arial" panose="020B0604020202020204" pitchFamily="34" charset="0"/>
              </a:rPr>
              <a:t>W ramach tego projektu w 2023 roku zostało zaktywizowanych 46 osób: 20 osób uczestniczyło</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szkoleniach a 26 osób otrzymało jednorazowe środki na podjęcie działalności gospodarczej.</a:t>
            </a:r>
          </a:p>
        </p:txBody>
      </p:sp>
      <p:pic>
        <p:nvPicPr>
          <p:cNvPr id="6" name="Obraz 5">
            <a:extLst>
              <a:ext uri="{FF2B5EF4-FFF2-40B4-BE49-F238E27FC236}">
                <a16:creationId xmlns:a16="http://schemas.microsoft.com/office/drawing/2014/main" id="{DE300FB9-59F0-42F9-EACB-C7E24887B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6" y="117933"/>
            <a:ext cx="1960116" cy="1184774"/>
          </a:xfrm>
          <a:prstGeom prst="rect">
            <a:avLst/>
          </a:prstGeom>
        </p:spPr>
      </p:pic>
    </p:spTree>
    <p:extLst>
      <p:ext uri="{BB962C8B-B14F-4D97-AF65-F5344CB8AC3E}">
        <p14:creationId xmlns:p14="http://schemas.microsoft.com/office/powerpoint/2010/main" val="866908030"/>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8FF95583-F85C-0A2C-A4DA-84A308688650}"/>
              </a:ext>
            </a:extLst>
          </p:cNvPr>
          <p:cNvGraphicFramePr>
            <a:graphicFrameLocks noGrp="1"/>
          </p:cNvGraphicFramePr>
          <p:nvPr>
            <p:ph idx="1"/>
            <p:extLst>
              <p:ext uri="{D42A27DB-BD31-4B8C-83A1-F6EECF244321}">
                <p14:modId xmlns:p14="http://schemas.microsoft.com/office/powerpoint/2010/main" val="3896750250"/>
              </p:ext>
            </p:extLst>
          </p:nvPr>
        </p:nvGraphicFramePr>
        <p:xfrm>
          <a:off x="951723" y="600241"/>
          <a:ext cx="10095722" cy="6108891"/>
        </p:xfrm>
        <a:graphic>
          <a:graphicData uri="http://schemas.openxmlformats.org/drawingml/2006/table">
            <a:tbl>
              <a:tblPr>
                <a:tableStyleId>{21E4AEA4-8DFA-4A89-87EB-49C32662AFE0}</a:tableStyleId>
              </a:tblPr>
              <a:tblGrid>
                <a:gridCol w="4217441">
                  <a:extLst>
                    <a:ext uri="{9D8B030D-6E8A-4147-A177-3AD203B41FA5}">
                      <a16:colId xmlns:a16="http://schemas.microsoft.com/office/drawing/2014/main" val="787625482"/>
                    </a:ext>
                  </a:extLst>
                </a:gridCol>
                <a:gridCol w="1131024">
                  <a:extLst>
                    <a:ext uri="{9D8B030D-6E8A-4147-A177-3AD203B41FA5}">
                      <a16:colId xmlns:a16="http://schemas.microsoft.com/office/drawing/2014/main" val="3072483003"/>
                    </a:ext>
                  </a:extLst>
                </a:gridCol>
                <a:gridCol w="778498">
                  <a:extLst>
                    <a:ext uri="{9D8B030D-6E8A-4147-A177-3AD203B41FA5}">
                      <a16:colId xmlns:a16="http://schemas.microsoft.com/office/drawing/2014/main" val="2804503449"/>
                    </a:ext>
                  </a:extLst>
                </a:gridCol>
                <a:gridCol w="910694">
                  <a:extLst>
                    <a:ext uri="{9D8B030D-6E8A-4147-A177-3AD203B41FA5}">
                      <a16:colId xmlns:a16="http://schemas.microsoft.com/office/drawing/2014/main" val="1350273425"/>
                    </a:ext>
                  </a:extLst>
                </a:gridCol>
                <a:gridCol w="1101645">
                  <a:extLst>
                    <a:ext uri="{9D8B030D-6E8A-4147-A177-3AD203B41FA5}">
                      <a16:colId xmlns:a16="http://schemas.microsoft.com/office/drawing/2014/main" val="1649176272"/>
                    </a:ext>
                  </a:extLst>
                </a:gridCol>
                <a:gridCol w="962205">
                  <a:extLst>
                    <a:ext uri="{9D8B030D-6E8A-4147-A177-3AD203B41FA5}">
                      <a16:colId xmlns:a16="http://schemas.microsoft.com/office/drawing/2014/main" val="1784588499"/>
                    </a:ext>
                  </a:extLst>
                </a:gridCol>
                <a:gridCol w="994215">
                  <a:extLst>
                    <a:ext uri="{9D8B030D-6E8A-4147-A177-3AD203B41FA5}">
                      <a16:colId xmlns:a16="http://schemas.microsoft.com/office/drawing/2014/main" val="1249441135"/>
                    </a:ext>
                  </a:extLst>
                </a:gridCol>
              </a:tblGrid>
              <a:tr h="185682">
                <a:tc gridSpan="7">
                  <a:txBody>
                    <a:bodyPr/>
                    <a:lstStyle/>
                    <a:p>
                      <a:pPr algn="ctr" fontAlgn="b"/>
                      <a:r>
                        <a:rPr lang="pl-PL" sz="1100" b="1" i="0" u="none" strike="noStrike" dirty="0">
                          <a:solidFill>
                            <a:schemeClr val="tx1"/>
                          </a:solidFill>
                          <a:effectLst/>
                          <a:latin typeface="Arial" panose="020B0604020202020204" pitchFamily="34" charset="0"/>
                          <a:cs typeface="Arial" panose="020B0604020202020204" pitchFamily="34" charset="0"/>
                        </a:rPr>
                        <a:t>PODSUMOWANIE</a:t>
                      </a: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796284179"/>
                  </a:ext>
                </a:extLst>
              </a:tr>
              <a:tr h="300813">
                <a:tc>
                  <a:txBody>
                    <a:bodyPr/>
                    <a:lstStyle/>
                    <a:p>
                      <a:pPr algn="l" fontAlgn="b"/>
                      <a:r>
                        <a:rPr lang="pl-PL" sz="900" b="1" u="none" strike="noStrike" dirty="0">
                          <a:solidFill>
                            <a:schemeClr val="tx1"/>
                          </a:solidFill>
                          <a:effectLst/>
                        </a:rPr>
                        <a:t> </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l" fontAlgn="b"/>
                      <a:r>
                        <a:rPr lang="pl-PL" sz="900" b="1" u="none" strike="noStrike">
                          <a:solidFill>
                            <a:schemeClr val="tx1"/>
                          </a:solidFill>
                          <a:effectLst/>
                        </a:rPr>
                        <a:t>szkolenia</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l" fontAlgn="b"/>
                      <a:r>
                        <a:rPr lang="pl-PL" sz="900" b="1" u="none" strike="noStrike">
                          <a:solidFill>
                            <a:schemeClr val="tx1"/>
                          </a:solidFill>
                          <a:effectLst/>
                        </a:rPr>
                        <a:t>staż</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l" fontAlgn="b"/>
                      <a:r>
                        <a:rPr lang="pl-PL" sz="900" b="1" u="none" strike="noStrike">
                          <a:solidFill>
                            <a:schemeClr val="tx1"/>
                          </a:solidFill>
                          <a:effectLst/>
                        </a:rPr>
                        <a:t>dotacja</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l" fontAlgn="b"/>
                      <a:r>
                        <a:rPr lang="pl-PL" sz="900" b="1" u="none" strike="noStrike" dirty="0">
                          <a:solidFill>
                            <a:schemeClr val="tx1"/>
                          </a:solidFill>
                          <a:effectLst/>
                        </a:rPr>
                        <a:t>prace interwencyjne</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l" fontAlgn="b"/>
                      <a:r>
                        <a:rPr lang="pl-PL" sz="900" b="1" u="none" strike="noStrike" dirty="0">
                          <a:solidFill>
                            <a:schemeClr val="tx1"/>
                          </a:solidFill>
                          <a:effectLst/>
                        </a:rPr>
                        <a:t>doposażenie</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l" fontAlgn="b"/>
                      <a:r>
                        <a:rPr lang="pl-PL" sz="900" b="1" u="none" strike="noStrike" dirty="0">
                          <a:solidFill>
                            <a:schemeClr val="tx1"/>
                          </a:solidFill>
                          <a:effectLst/>
                        </a:rPr>
                        <a:t>RAZEM</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55988419"/>
                  </a:ext>
                </a:extLst>
              </a:tr>
              <a:tr h="165963">
                <a:tc>
                  <a:txBody>
                    <a:bodyPr/>
                    <a:lstStyle/>
                    <a:p>
                      <a:pPr algn="ctr" fontAlgn="b"/>
                      <a:r>
                        <a:rPr lang="pl-PL" sz="900" b="1" u="none" strike="noStrike" dirty="0">
                          <a:solidFill>
                            <a:schemeClr val="tx1"/>
                          </a:solidFill>
                          <a:effectLst/>
                        </a:rPr>
                        <a:t>1.2 Szansa dla młodych</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31</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80</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44556103"/>
                  </a:ext>
                </a:extLst>
              </a:tr>
              <a:tr h="165963">
                <a:tc>
                  <a:txBody>
                    <a:bodyPr/>
                    <a:lstStyle/>
                    <a:p>
                      <a:pPr algn="ctr" fontAlgn="b"/>
                      <a:r>
                        <a:rPr lang="pl-PL" sz="900" b="1" u="none" strike="noStrike" dirty="0">
                          <a:solidFill>
                            <a:schemeClr val="tx1"/>
                          </a:solidFill>
                          <a:effectLst/>
                        </a:rPr>
                        <a:t>1.3 Powrót na rynek pracy</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30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7</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37</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99238285"/>
                  </a:ext>
                </a:extLst>
              </a:tr>
              <a:tr h="196383">
                <a:tc>
                  <a:txBody>
                    <a:bodyPr/>
                    <a:lstStyle/>
                    <a:p>
                      <a:pPr algn="ctr" fontAlgn="b"/>
                      <a:r>
                        <a:rPr lang="pl-PL" sz="900" b="1" u="none" strike="noStrike">
                          <a:solidFill>
                            <a:schemeClr val="tx1"/>
                          </a:solidFill>
                          <a:effectLst/>
                        </a:rPr>
                        <a:t>1.2a Pierwszy krok do samodzielności zwodowej</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102</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90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23</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215</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664212396"/>
                  </a:ext>
                </a:extLst>
              </a:tr>
              <a:tr h="213816">
                <a:tc>
                  <a:txBody>
                    <a:bodyPr/>
                    <a:lstStyle/>
                    <a:p>
                      <a:pPr algn="ctr" fontAlgn="b"/>
                      <a:r>
                        <a:rPr lang="pl-PL" sz="900" b="1" u="none" strike="noStrike">
                          <a:solidFill>
                            <a:schemeClr val="tx1"/>
                          </a:solidFill>
                          <a:effectLst/>
                        </a:rPr>
                        <a:t>1.3a A może warto jeszcze raz spróbować?</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83</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118</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463532036"/>
                  </a:ext>
                </a:extLst>
              </a:tr>
              <a:tr h="165963">
                <a:tc>
                  <a:txBody>
                    <a:bodyPr/>
                    <a:lstStyle/>
                    <a:p>
                      <a:pPr algn="ctr" fontAlgn="b"/>
                      <a:r>
                        <a:rPr lang="pl-PL" sz="900" b="1" u="none" strike="noStrike">
                          <a:solidFill>
                            <a:schemeClr val="tx1"/>
                          </a:solidFill>
                          <a:effectLst/>
                        </a:rPr>
                        <a:t>1.2a Klucz do sukcesu 2006</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72</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72</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722945516"/>
                  </a:ext>
                </a:extLst>
              </a:tr>
              <a:tr h="165963">
                <a:tc>
                  <a:txBody>
                    <a:bodyPr/>
                    <a:lstStyle/>
                    <a:p>
                      <a:pPr algn="ctr" fontAlgn="b"/>
                      <a:r>
                        <a:rPr lang="pl-PL" sz="900" b="1" u="none" strike="noStrike">
                          <a:solidFill>
                            <a:schemeClr val="tx1"/>
                          </a:solidFill>
                          <a:effectLst/>
                        </a:rPr>
                        <a:t>1.2a Klucz do sukcesu 2006/2007</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86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140</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081159964"/>
                  </a:ext>
                </a:extLst>
              </a:tr>
              <a:tr h="165963">
                <a:tc>
                  <a:txBody>
                    <a:bodyPr/>
                    <a:lstStyle/>
                    <a:p>
                      <a:pPr algn="ctr" fontAlgn="b"/>
                      <a:r>
                        <a:rPr lang="pl-PL" sz="900" b="1" u="none" strike="noStrike">
                          <a:solidFill>
                            <a:schemeClr val="tx1"/>
                          </a:solidFill>
                          <a:effectLst/>
                        </a:rPr>
                        <a:t>1.3a Nowa szansa</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128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212</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173470671"/>
                  </a:ext>
                </a:extLst>
              </a:tr>
              <a:tr h="176453">
                <a:tc>
                  <a:txBody>
                    <a:bodyPr/>
                    <a:lstStyle/>
                    <a:p>
                      <a:pPr algn="ctr" fontAlgn="b"/>
                      <a:r>
                        <a:rPr lang="pl-PL" sz="900" b="1" u="none" strike="noStrike">
                          <a:solidFill>
                            <a:schemeClr val="tx1"/>
                          </a:solidFill>
                          <a:effectLst/>
                        </a:rPr>
                        <a:t>Stop bezrobociu. Chcę pracować 2008</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39</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79</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169</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168328189"/>
                  </a:ext>
                </a:extLst>
              </a:tr>
              <a:tr h="180921">
                <a:tc>
                  <a:txBody>
                    <a:bodyPr/>
                    <a:lstStyle/>
                    <a:p>
                      <a:pPr algn="ctr" fontAlgn="b"/>
                      <a:r>
                        <a:rPr lang="pl-PL" sz="900" b="1" u="none" strike="noStrike">
                          <a:solidFill>
                            <a:schemeClr val="tx1"/>
                          </a:solidFill>
                          <a:effectLst/>
                        </a:rPr>
                        <a:t>Stop bezrobociu. Chcę pracować 2009</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89</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85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79</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254</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891573735"/>
                  </a:ext>
                </a:extLst>
              </a:tr>
              <a:tr h="164474">
                <a:tc>
                  <a:txBody>
                    <a:bodyPr/>
                    <a:lstStyle/>
                    <a:p>
                      <a:pPr algn="ctr" fontAlgn="b"/>
                      <a:r>
                        <a:rPr lang="pl-PL" sz="900" b="1" u="none" strike="noStrike">
                          <a:solidFill>
                            <a:schemeClr val="tx1"/>
                          </a:solidFill>
                          <a:effectLst/>
                        </a:rPr>
                        <a:t>Stop bezrobociu. Chcę pracować 2010</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93</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80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93</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268</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952980623"/>
                  </a:ext>
                </a:extLst>
              </a:tr>
              <a:tr h="156250">
                <a:tc>
                  <a:txBody>
                    <a:bodyPr/>
                    <a:lstStyle/>
                    <a:p>
                      <a:pPr algn="ctr" fontAlgn="b"/>
                      <a:r>
                        <a:rPr lang="pl-PL" sz="900" b="1" u="none" strike="noStrike">
                          <a:solidFill>
                            <a:schemeClr val="tx1"/>
                          </a:solidFill>
                          <a:effectLst/>
                        </a:rPr>
                        <a:t>Stop bezrobociu. Chcę pracować 2011</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94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70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194</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917611088"/>
                  </a:ext>
                </a:extLst>
              </a:tr>
              <a:tr h="189145">
                <a:tc>
                  <a:txBody>
                    <a:bodyPr/>
                    <a:lstStyle/>
                    <a:p>
                      <a:pPr algn="ctr" fontAlgn="b"/>
                      <a:r>
                        <a:rPr lang="pl-PL" sz="900" b="1" u="none" strike="noStrike">
                          <a:solidFill>
                            <a:schemeClr val="tx1"/>
                          </a:solidFill>
                          <a:effectLst/>
                        </a:rPr>
                        <a:t>Stop bezrobociu. Chcę pracować 2012</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103</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201</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696399603"/>
                  </a:ext>
                </a:extLst>
              </a:tr>
              <a:tr h="197368">
                <a:tc>
                  <a:txBody>
                    <a:bodyPr/>
                    <a:lstStyle/>
                    <a:p>
                      <a:pPr algn="ctr" fontAlgn="b"/>
                      <a:r>
                        <a:rPr lang="pl-PL" sz="900" b="1" u="none" strike="noStrike">
                          <a:solidFill>
                            <a:schemeClr val="tx1"/>
                          </a:solidFill>
                          <a:effectLst/>
                        </a:rPr>
                        <a:t>Stop bezrobociu. Chcę pracować 2013</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188</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71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117</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376</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24842776"/>
                  </a:ext>
                </a:extLst>
              </a:tr>
              <a:tr h="164474">
                <a:tc>
                  <a:txBody>
                    <a:bodyPr/>
                    <a:lstStyle/>
                    <a:p>
                      <a:pPr algn="ctr" fontAlgn="b"/>
                      <a:r>
                        <a:rPr lang="pl-PL" sz="900" b="1" u="none" strike="noStrike">
                          <a:solidFill>
                            <a:schemeClr val="tx1"/>
                          </a:solidFill>
                          <a:effectLst/>
                        </a:rPr>
                        <a:t>Stop bezrobociu. Chcę pracować 2014</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334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116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169</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619</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262592376"/>
                  </a:ext>
                </a:extLst>
              </a:tr>
              <a:tr h="165963">
                <a:tc>
                  <a:txBody>
                    <a:bodyPr/>
                    <a:lstStyle/>
                    <a:p>
                      <a:pPr algn="ctr" fontAlgn="b"/>
                      <a:r>
                        <a:rPr lang="pl-PL" sz="900" b="1" u="none" strike="noStrike">
                          <a:solidFill>
                            <a:schemeClr val="tx1"/>
                          </a:solidFill>
                          <a:effectLst/>
                        </a:rPr>
                        <a:t>PO WER (I) 2015</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60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55</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163</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9836994"/>
                  </a:ext>
                </a:extLst>
              </a:tr>
              <a:tr h="165963">
                <a:tc>
                  <a:txBody>
                    <a:bodyPr/>
                    <a:lstStyle/>
                    <a:p>
                      <a:pPr algn="ctr" fontAlgn="b"/>
                      <a:r>
                        <a:rPr lang="pl-PL" sz="900" b="1" u="none" strike="noStrike">
                          <a:solidFill>
                            <a:schemeClr val="tx1"/>
                          </a:solidFill>
                          <a:effectLst/>
                        </a:rPr>
                        <a:t>RPO (I) 2015</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22</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88</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645302918"/>
                  </a:ext>
                </a:extLst>
              </a:tr>
              <a:tr h="165963">
                <a:tc>
                  <a:txBody>
                    <a:bodyPr/>
                    <a:lstStyle/>
                    <a:p>
                      <a:pPr algn="ctr" fontAlgn="b"/>
                      <a:r>
                        <a:rPr lang="pl-PL" sz="900" b="1" u="none" strike="noStrike" dirty="0">
                          <a:solidFill>
                            <a:schemeClr val="tx1"/>
                          </a:solidFill>
                          <a:effectLst/>
                        </a:rPr>
                        <a:t>PO WER (II) 2016</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64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60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172</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683758997"/>
                  </a:ext>
                </a:extLst>
              </a:tr>
              <a:tr h="165963">
                <a:tc>
                  <a:txBody>
                    <a:bodyPr/>
                    <a:lstStyle/>
                    <a:p>
                      <a:pPr algn="ctr" fontAlgn="b"/>
                      <a:r>
                        <a:rPr lang="pl-PL" sz="900" b="1" u="none" strike="noStrike">
                          <a:solidFill>
                            <a:schemeClr val="tx1"/>
                          </a:solidFill>
                          <a:effectLst/>
                        </a:rPr>
                        <a:t>RPO (I) 2016</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127</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03508852"/>
                  </a:ext>
                </a:extLst>
              </a:tr>
              <a:tr h="165963">
                <a:tc>
                  <a:txBody>
                    <a:bodyPr/>
                    <a:lstStyle/>
                    <a:p>
                      <a:pPr algn="ctr" fontAlgn="b"/>
                      <a:r>
                        <a:rPr lang="pl-PL" sz="900" b="1" u="none" strike="noStrike">
                          <a:solidFill>
                            <a:schemeClr val="tx1"/>
                          </a:solidFill>
                          <a:effectLst/>
                        </a:rPr>
                        <a:t>PO WER (II) 2017</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59</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51</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160</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256014295"/>
                  </a:ext>
                </a:extLst>
              </a:tr>
              <a:tr h="165963">
                <a:tc>
                  <a:txBody>
                    <a:bodyPr/>
                    <a:lstStyle/>
                    <a:p>
                      <a:pPr algn="ctr" fontAlgn="b"/>
                      <a:r>
                        <a:rPr lang="pl-PL" sz="900" b="1" u="none" strike="noStrike">
                          <a:solidFill>
                            <a:schemeClr val="tx1"/>
                          </a:solidFill>
                          <a:effectLst/>
                        </a:rPr>
                        <a:t>RPO (II) 2017</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39</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17</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86</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7940700"/>
                  </a:ext>
                </a:extLst>
              </a:tr>
              <a:tr h="165963">
                <a:tc>
                  <a:txBody>
                    <a:bodyPr/>
                    <a:lstStyle/>
                    <a:p>
                      <a:pPr algn="ctr" fontAlgn="b"/>
                      <a:r>
                        <a:rPr lang="pl-PL" sz="900" b="1" u="none" strike="noStrike">
                          <a:solidFill>
                            <a:schemeClr val="tx1"/>
                          </a:solidFill>
                          <a:effectLst/>
                        </a:rPr>
                        <a:t>PO WER (III) 2018</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61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147</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933707929"/>
                  </a:ext>
                </a:extLst>
              </a:tr>
              <a:tr h="165963">
                <a:tc>
                  <a:txBody>
                    <a:bodyPr/>
                    <a:lstStyle/>
                    <a:p>
                      <a:pPr algn="ctr" fontAlgn="b"/>
                      <a:r>
                        <a:rPr lang="pl-PL" sz="900" b="1" u="none" strike="noStrike">
                          <a:solidFill>
                            <a:schemeClr val="tx1"/>
                          </a:solidFill>
                          <a:effectLst/>
                        </a:rPr>
                        <a:t>RPO (III) 2018</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23</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53</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22</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0</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109</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813396032"/>
                  </a:ext>
                </a:extLst>
              </a:tr>
              <a:tr h="165963">
                <a:tc>
                  <a:txBody>
                    <a:bodyPr/>
                    <a:lstStyle/>
                    <a:p>
                      <a:pPr algn="ctr" fontAlgn="b"/>
                      <a:r>
                        <a:rPr lang="pl-PL" sz="900" b="1" u="none" strike="noStrike">
                          <a:solidFill>
                            <a:schemeClr val="tx1"/>
                          </a:solidFill>
                          <a:effectLst/>
                        </a:rPr>
                        <a:t>PO WER (III) 2019</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71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64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a:solidFill>
                            <a:schemeClr val="tx1"/>
                          </a:solidFill>
                          <a:effectLst/>
                        </a:rPr>
                        <a:t>183</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002692560"/>
                  </a:ext>
                </a:extLst>
              </a:tr>
              <a:tr h="165963">
                <a:tc>
                  <a:txBody>
                    <a:bodyPr/>
                    <a:lstStyle/>
                    <a:p>
                      <a:pPr algn="ctr" fontAlgn="b"/>
                      <a:r>
                        <a:rPr lang="pl-PL" sz="900" b="1" u="none" strike="noStrike">
                          <a:solidFill>
                            <a:schemeClr val="tx1"/>
                          </a:solidFill>
                          <a:effectLst/>
                        </a:rPr>
                        <a:t>RPO (III) 2019</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59</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114</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482549518"/>
                  </a:ext>
                </a:extLst>
              </a:tr>
              <a:tr h="165963">
                <a:tc>
                  <a:txBody>
                    <a:bodyPr/>
                    <a:lstStyle/>
                    <a:p>
                      <a:pPr algn="ctr" fontAlgn="b"/>
                      <a:r>
                        <a:rPr lang="pl-PL" sz="900" b="1" u="none" strike="noStrike">
                          <a:solidFill>
                            <a:schemeClr val="tx1"/>
                          </a:solidFill>
                          <a:effectLst/>
                        </a:rPr>
                        <a:t>PO WER (IV) 2020</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84</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525935971"/>
                  </a:ext>
                </a:extLst>
              </a:tr>
              <a:tr h="165963">
                <a:tc>
                  <a:txBody>
                    <a:bodyPr/>
                    <a:lstStyle/>
                    <a:p>
                      <a:pPr algn="ctr" fontAlgn="b"/>
                      <a:r>
                        <a:rPr lang="pl-PL" sz="900" b="1" u="none" strike="noStrike">
                          <a:solidFill>
                            <a:schemeClr val="tx1"/>
                          </a:solidFill>
                          <a:effectLst/>
                        </a:rPr>
                        <a:t>RPO ( III) 2020</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27</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86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13</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11</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161</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29924136"/>
                  </a:ext>
                </a:extLst>
              </a:tr>
              <a:tr h="165963">
                <a:tc>
                  <a:txBody>
                    <a:bodyPr/>
                    <a:lstStyle/>
                    <a:p>
                      <a:pPr algn="ctr" fontAlgn="b"/>
                      <a:r>
                        <a:rPr lang="pl-PL" sz="900" b="1" u="none" strike="noStrike">
                          <a:solidFill>
                            <a:schemeClr val="tx1"/>
                          </a:solidFill>
                          <a:effectLst/>
                        </a:rPr>
                        <a:t>PO WER (IV) 2021 </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54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49</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12</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153</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32857488"/>
                  </a:ext>
                </a:extLst>
              </a:tr>
              <a:tr h="165963">
                <a:tc>
                  <a:txBody>
                    <a:bodyPr/>
                    <a:lstStyle/>
                    <a:p>
                      <a:pPr algn="ctr" fontAlgn="b"/>
                      <a:r>
                        <a:rPr lang="pl-PL" sz="900" b="1" u="none" strike="noStrike">
                          <a:solidFill>
                            <a:schemeClr val="tx1"/>
                          </a:solidFill>
                          <a:effectLst/>
                        </a:rPr>
                        <a:t>RPO (IV) 2021</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12</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9</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120</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909698076"/>
                  </a:ext>
                </a:extLst>
              </a:tr>
              <a:tr h="165963">
                <a:tc>
                  <a:txBody>
                    <a:bodyPr/>
                    <a:lstStyle/>
                    <a:p>
                      <a:pPr algn="ctr" fontAlgn="b"/>
                      <a:r>
                        <a:rPr lang="pl-PL" sz="900" b="1" u="none" strike="noStrike">
                          <a:solidFill>
                            <a:schemeClr val="tx1"/>
                          </a:solidFill>
                          <a:effectLst/>
                        </a:rPr>
                        <a:t>PO WER (IV) 2022</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35</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123</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329570702"/>
                  </a:ext>
                </a:extLst>
              </a:tr>
              <a:tr h="165963">
                <a:tc>
                  <a:txBody>
                    <a:bodyPr/>
                    <a:lstStyle/>
                    <a:p>
                      <a:pPr algn="ctr" fontAlgn="b"/>
                      <a:r>
                        <a:rPr lang="pl-PL" sz="900" b="1" u="none" strike="noStrike">
                          <a:solidFill>
                            <a:schemeClr val="tx1"/>
                          </a:solidFill>
                          <a:effectLst/>
                        </a:rPr>
                        <a:t>RPO (IV) 2022</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33</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28</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46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12</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dirty="0">
                          <a:solidFill>
                            <a:schemeClr val="tx1"/>
                          </a:solidFill>
                          <a:effectLst/>
                        </a:rPr>
                        <a:t>15</a:t>
                      </a:r>
                      <a:endParaRPr lang="pl-PL" sz="900" b="0"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134</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8501763"/>
                  </a:ext>
                </a:extLst>
              </a:tr>
              <a:tr h="165963">
                <a:tc>
                  <a:txBody>
                    <a:bodyPr/>
                    <a:lstStyle/>
                    <a:p>
                      <a:pPr algn="ctr" fontAlgn="b"/>
                      <a:r>
                        <a:rPr lang="pl-PL" sz="900" b="1" u="none" strike="noStrike">
                          <a:solidFill>
                            <a:schemeClr val="tx1"/>
                          </a:solidFill>
                          <a:effectLst/>
                        </a:rPr>
                        <a:t>FEM2023</a:t>
                      </a:r>
                      <a:endParaRPr lang="pl-PL" sz="900" b="1"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26</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46</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753799375"/>
                  </a:ext>
                </a:extLst>
              </a:tr>
              <a:tr h="165963">
                <a:tc>
                  <a:txBody>
                    <a:bodyPr/>
                    <a:lstStyle/>
                    <a:p>
                      <a:pPr algn="ctr" fontAlgn="b"/>
                      <a:r>
                        <a:rPr lang="pl-PL" sz="900" b="1" u="none" strike="noStrike" dirty="0">
                          <a:solidFill>
                            <a:schemeClr val="tx1"/>
                          </a:solidFill>
                          <a:effectLst/>
                        </a:rPr>
                        <a:t>FEM2024</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23</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24</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u="none" strike="noStrike">
                          <a:solidFill>
                            <a:schemeClr val="tx1"/>
                          </a:solidFill>
                          <a:effectLst/>
                        </a:rPr>
                        <a:t>0</a:t>
                      </a:r>
                      <a:endParaRPr lang="pl-PL" sz="900" b="0" i="0" u="none" strike="noStrike">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b"/>
                      <a:r>
                        <a:rPr lang="pl-PL" sz="900" b="1" u="none" strike="noStrike" dirty="0">
                          <a:solidFill>
                            <a:schemeClr val="tx1"/>
                          </a:solidFill>
                          <a:effectLst/>
                        </a:rPr>
                        <a:t>67</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362607252"/>
                  </a:ext>
                </a:extLst>
              </a:tr>
              <a:tr h="165963">
                <a:tc>
                  <a:txBody>
                    <a:bodyPr/>
                    <a:lstStyle/>
                    <a:p>
                      <a:pPr algn="l" fontAlgn="b"/>
                      <a:r>
                        <a:rPr lang="pl-PL" sz="900" b="1" u="none" strike="noStrike" dirty="0">
                          <a:solidFill>
                            <a:schemeClr val="tx1"/>
                          </a:solidFill>
                          <a:effectLst/>
                        </a:rPr>
                        <a:t>RAZEM</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r>
                        <a:rPr lang="pl-PL" sz="900" b="1" u="none" strike="noStrike" dirty="0">
                          <a:solidFill>
                            <a:schemeClr val="tx1"/>
                          </a:solidFill>
                          <a:effectLst/>
                        </a:rPr>
                        <a:t>1961</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r>
                        <a:rPr lang="pl-PL" sz="900" b="1" u="none" strike="noStrike" dirty="0">
                          <a:solidFill>
                            <a:schemeClr val="tx1"/>
                          </a:solidFill>
                          <a:effectLst/>
                        </a:rPr>
                        <a:t>1376</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r>
                        <a:rPr lang="pl-PL" sz="900" b="1" u="none" strike="noStrike" dirty="0">
                          <a:solidFill>
                            <a:schemeClr val="tx1"/>
                          </a:solidFill>
                          <a:effectLst/>
                        </a:rPr>
                        <a:t>1524</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r>
                        <a:rPr lang="pl-PL" sz="900" b="1" u="none" strike="noStrike" dirty="0">
                          <a:solidFill>
                            <a:schemeClr val="tx1"/>
                          </a:solidFill>
                          <a:effectLst/>
                        </a:rPr>
                        <a:t>242</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r>
                        <a:rPr lang="pl-PL" sz="900" b="1" u="none" strike="noStrike" dirty="0">
                          <a:solidFill>
                            <a:schemeClr val="tx1"/>
                          </a:solidFill>
                          <a:effectLst/>
                        </a:rPr>
                        <a:t>89</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r>
                        <a:rPr lang="pl-PL" sz="900" b="1" u="none" strike="noStrike" dirty="0">
                          <a:solidFill>
                            <a:schemeClr val="tx1"/>
                          </a:solidFill>
                          <a:effectLst/>
                        </a:rPr>
                        <a:t>5192</a:t>
                      </a:r>
                      <a:endParaRPr lang="pl-PL" sz="900" b="1" i="0" u="none" strike="noStrike" dirty="0">
                        <a:solidFill>
                          <a:schemeClr val="tx1"/>
                        </a:solidFill>
                        <a:effectLst/>
                        <a:latin typeface="Arial" panose="020B0604020202020204" pitchFamily="34" charset="0"/>
                        <a:cs typeface="Arial" panose="020B0604020202020204" pitchFamily="34" charset="0"/>
                      </a:endParaRPr>
                    </a:p>
                  </a:txBody>
                  <a:tcPr marL="4411" marR="4411" marT="4411" marB="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83168817"/>
                  </a:ext>
                </a:extLst>
              </a:tr>
            </a:tbl>
          </a:graphicData>
        </a:graphic>
      </p:graphicFrame>
    </p:spTree>
    <p:extLst>
      <p:ext uri="{BB962C8B-B14F-4D97-AF65-F5344CB8AC3E}">
        <p14:creationId xmlns:p14="http://schemas.microsoft.com/office/powerpoint/2010/main" val="3729767885"/>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CDA8C57-398A-D517-BD4D-CE9A5CC8C45E}"/>
              </a:ext>
            </a:extLst>
          </p:cNvPr>
          <p:cNvSpPr>
            <a:spLocks noGrp="1"/>
          </p:cNvSpPr>
          <p:nvPr>
            <p:ph idx="1"/>
          </p:nvPr>
        </p:nvSpPr>
        <p:spPr>
          <a:xfrm>
            <a:off x="849086" y="1970288"/>
            <a:ext cx="9320112" cy="3880773"/>
          </a:xfrm>
        </p:spPr>
        <p:txBody>
          <a:bodyPr/>
          <a:lstStyle/>
          <a:p>
            <a:pPr marL="0" indent="0" algn="ctr">
              <a:buNone/>
            </a:pPr>
            <a:r>
              <a:rPr lang="pl-PL" sz="1800" b="1" dirty="0">
                <a:effectLst/>
                <a:latin typeface="Arial" panose="020B0604020202020204" pitchFamily="34" charset="0"/>
                <a:ea typeface="Times New Roman" panose="02020603050405020304" pitchFamily="18" charset="0"/>
              </a:rPr>
              <a:t>ZATRUDNIENIE PRACOWNIKÓW</a:t>
            </a:r>
            <a:endParaRPr lang="pl-PL" b="1" dirty="0">
              <a:latin typeface="Times New Roman" panose="02020603050405020304" pitchFamily="18" charset="0"/>
              <a:ea typeface="Times New Roman" panose="02020603050405020304" pitchFamily="18" charset="0"/>
            </a:endParaRPr>
          </a:p>
          <a:p>
            <a:endParaRPr lang="pl-PL" sz="1800" dirty="0">
              <a:effectLst/>
              <a:latin typeface="Times New Roman" panose="02020603050405020304" pitchFamily="18" charset="0"/>
              <a:ea typeface="Times New Roman" panose="02020603050405020304" pitchFamily="18" charset="0"/>
            </a:endParaRPr>
          </a:p>
          <a:p>
            <a:pPr marL="0" indent="0" algn="just">
              <a:buNone/>
            </a:pPr>
            <a:r>
              <a:rPr lang="pl-PL" sz="1800" dirty="0">
                <a:effectLst/>
                <a:latin typeface="Arial" panose="020B0604020202020204" pitchFamily="34" charset="0"/>
                <a:ea typeface="Times New Roman" panose="02020603050405020304" pitchFamily="18" charset="0"/>
                <a:cs typeface="Arial" panose="020B0604020202020204" pitchFamily="34" charset="0"/>
              </a:rPr>
              <a:t>W latach 2008-2014 Powiatowy Urząd Pracy w Piasecznie pozyskał także środki EFS</a:t>
            </a:r>
            <a:br>
              <a:rPr lang="pl-PL" sz="1800"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na sfinansowanie kosztów zatrudnienia doradców zawodowych i pośredników pracy</a:t>
            </a:r>
            <a:br>
              <a:rPr lang="pl-PL" sz="1800"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w celu poprawy obsługi osób bezrobotnych: </a:t>
            </a:r>
            <a:r>
              <a:rPr lang="pl-PL" sz="1800" b="1" dirty="0">
                <a:effectLst/>
                <a:latin typeface="Arial" panose="020B0604020202020204" pitchFamily="34" charset="0"/>
                <a:ea typeface="Times New Roman" panose="02020603050405020304" pitchFamily="18" charset="0"/>
                <a:cs typeface="Arial" panose="020B0604020202020204" pitchFamily="34" charset="0"/>
              </a:rPr>
              <a:t>1 174 941,03 zł</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endParaRPr lang="pl-PL" dirty="0"/>
          </a:p>
        </p:txBody>
      </p:sp>
      <p:pic>
        <p:nvPicPr>
          <p:cNvPr id="5" name="Obraz 4">
            <a:extLst>
              <a:ext uri="{FF2B5EF4-FFF2-40B4-BE49-F238E27FC236}">
                <a16:creationId xmlns:a16="http://schemas.microsoft.com/office/drawing/2014/main" id="{D4EC97F0-2C26-36F9-8478-4E0A6227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300" y="143801"/>
            <a:ext cx="1796685" cy="1723695"/>
          </a:xfrm>
          <a:prstGeom prst="rect">
            <a:avLst/>
          </a:prstGeom>
        </p:spPr>
      </p:pic>
      <p:pic>
        <p:nvPicPr>
          <p:cNvPr id="2052" name="Picture 4" descr="Kobieta, Biznes, Interesu, Portret">
            <a:extLst>
              <a:ext uri="{FF2B5EF4-FFF2-40B4-BE49-F238E27FC236}">
                <a16:creationId xmlns:a16="http://schemas.microsoft.com/office/drawing/2014/main" id="{2116F47F-3F35-8B31-91EF-5CF1B87AF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576" y="3985641"/>
            <a:ext cx="2681337" cy="2635252"/>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7CB00C20-C731-877F-57A9-AC17777449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15" y="143801"/>
            <a:ext cx="2649031" cy="1601181"/>
          </a:xfrm>
          <a:prstGeom prst="rect">
            <a:avLst/>
          </a:prstGeom>
        </p:spPr>
      </p:pic>
    </p:spTree>
    <p:extLst>
      <p:ext uri="{BB962C8B-B14F-4D97-AF65-F5344CB8AC3E}">
        <p14:creationId xmlns:p14="http://schemas.microsoft.com/office/powerpoint/2010/main" val="1279062579"/>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alpha val="0"/>
          </a:srgbClr>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1283C8-549D-9D12-7343-A80CBB7C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843" y="213527"/>
            <a:ext cx="1950720" cy="1871472"/>
          </a:xfrm>
          <a:prstGeom prst="rect">
            <a:avLst/>
          </a:prstGeom>
        </p:spPr>
      </p:pic>
      <p:pic>
        <p:nvPicPr>
          <p:cNvPr id="7" name="Obraz 6">
            <a:extLst>
              <a:ext uri="{FF2B5EF4-FFF2-40B4-BE49-F238E27FC236}">
                <a16:creationId xmlns:a16="http://schemas.microsoft.com/office/drawing/2014/main" id="{0D3C5249-CEBC-B8D0-D8D6-F3A8BF84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37" y="385127"/>
            <a:ext cx="2528407" cy="1528271"/>
          </a:xfrm>
          <a:prstGeom prst="rect">
            <a:avLst/>
          </a:prstGeom>
        </p:spPr>
      </p:pic>
      <p:sp>
        <p:nvSpPr>
          <p:cNvPr id="11" name="pole tekstowe 10">
            <a:extLst>
              <a:ext uri="{FF2B5EF4-FFF2-40B4-BE49-F238E27FC236}">
                <a16:creationId xmlns:a16="http://schemas.microsoft.com/office/drawing/2014/main" id="{967D5F9E-B112-957C-97F4-892A845416EC}"/>
              </a:ext>
            </a:extLst>
          </p:cNvPr>
          <p:cNvSpPr txBox="1"/>
          <p:nvPr/>
        </p:nvSpPr>
        <p:spPr>
          <a:xfrm>
            <a:off x="734443" y="2003576"/>
            <a:ext cx="9296400" cy="4755404"/>
          </a:xfrm>
          <a:prstGeom prst="rect">
            <a:avLst/>
          </a:prstGeom>
          <a:noFill/>
        </p:spPr>
        <p:txBody>
          <a:bodyPr wrap="square" rtlCol="0">
            <a:spAutoFit/>
          </a:bodyPr>
          <a:lstStyle/>
          <a:p>
            <a:pPr algn="just">
              <a:lnSpc>
                <a:spcPct val="115000"/>
              </a:lnSpc>
              <a:spcAft>
                <a:spcPts val="800"/>
              </a:spcAft>
            </a:pP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Rok 2024 to rok, kiedy przypada okrągła rocznica przystąpienia naszego kraju do UE. </a:t>
            </a:r>
            <a:r>
              <a:rPr lang="pl-PL"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Dołączyliśmy do Unii Europejskiej, bo wiedzieliśmy, że razem osiągniemy więcej. </a:t>
            </a:r>
            <a:r>
              <a:rPr lang="pl-PL" kern="100" dirty="0">
                <a:solidFill>
                  <a:srgbClr val="1518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Bycie członkiem Wspólnoty dało nam szansę na finansowanie wielu rozwojowych projektów, które podniosły jakość życia mieszkańców między innymi poprzez poprawę dostępu do zatrudnienia, aktywizację zawodową osób bezrobotnych oraz wzmocnienie rynku pracy.</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pl-PL"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Jest to okazja do podsumowań i przedstawienia działań związanych z realizacją programów i projektów współfinansowanych ze środków europejskich. Realizując programy z wykorzystaniem środków z budżetu UE, staliśmy się nie tylko największym beneficjentem polityki spójności, ale także beneficjentem skutecznym, co przełożyło</a:t>
            </a:r>
            <a:b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się na konkretne efekty społeczne i gospodarcze w skali regionów i kraju oraz wpisuje</a:t>
            </a:r>
            <a:b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się w procesy rozwojowe na poziomie europejskim.</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pl-PL" sz="1300"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a:t>
            </a:r>
            <a:endParaRPr lang="pl-PL" sz="1300" kern="100" dirty="0">
              <a:effectLst/>
              <a:latin typeface="Arial" panose="020B0604020202020204" pitchFamily="34" charset="0"/>
              <a:ea typeface="Calibri" panose="020F0502020204030204" pitchFamily="34" charset="0"/>
              <a:cs typeface="Arial" panose="020B0604020202020204" pitchFamily="34" charset="0"/>
            </a:endParaRPr>
          </a:p>
          <a:p>
            <a:endParaRPr lang="pl-PL"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559928"/>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A061351-6E76-1A9B-4E46-C3FF48F1689B}"/>
              </a:ext>
            </a:extLst>
          </p:cNvPr>
          <p:cNvSpPr>
            <a:spLocks noGrp="1"/>
          </p:cNvSpPr>
          <p:nvPr>
            <p:ph idx="1"/>
          </p:nvPr>
        </p:nvSpPr>
        <p:spPr>
          <a:xfrm>
            <a:off x="677333" y="2557799"/>
            <a:ext cx="9353509" cy="2262121"/>
          </a:xfrm>
        </p:spPr>
        <p:txBody>
          <a:bodyPr>
            <a:normAutofit/>
          </a:bodyPr>
          <a:lstStyle/>
          <a:p>
            <a:pPr marL="0" indent="0" algn="just">
              <a:buNone/>
            </a:pPr>
            <a:r>
              <a:rPr lang="pl-PL" sz="1800"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Powiatowy Urząd Pracy w Piasecznie od samego początku tj. od 2004r. pozyskiwał środki na realizację zadań wynikających z ustawy o promocji zatrudnienia i instytucjach rynku pracy – aktywizację zawodową osób bezrobotnych. </a:t>
            </a:r>
          </a:p>
          <a:p>
            <a:pPr marL="0" indent="0" algn="just">
              <a:buNone/>
            </a:pPr>
            <a:br>
              <a:rPr lang="pl-PL" sz="1800"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sz="1800"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Środki pozyskane w latach 2004-2024 to blisko </a:t>
            </a:r>
            <a:r>
              <a:rPr lang="pl-PL" sz="1800" b="1"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49 mln zł</a:t>
            </a:r>
            <a:r>
              <a:rPr lang="pl-PL" sz="1800"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t>
            </a:r>
            <a:endParaRPr lang="pl-PL" sz="1800" kern="100" dirty="0">
              <a:effectLst/>
              <a:latin typeface="Arial" panose="020B0604020202020204" pitchFamily="34" charset="0"/>
              <a:ea typeface="Calibri" panose="020F0502020204030204" pitchFamily="34" charset="0"/>
              <a:cs typeface="Arial" panose="020B0604020202020204" pitchFamily="34" charset="0"/>
            </a:endParaRPr>
          </a:p>
          <a:p>
            <a:endParaRPr lang="pl-PL" dirty="0"/>
          </a:p>
        </p:txBody>
      </p:sp>
      <p:pic>
        <p:nvPicPr>
          <p:cNvPr id="2" name="Obraz 1">
            <a:extLst>
              <a:ext uri="{FF2B5EF4-FFF2-40B4-BE49-F238E27FC236}">
                <a16:creationId xmlns:a16="http://schemas.microsoft.com/office/drawing/2014/main" id="{B7EBF0B4-D65D-6A4A-3025-C84C10795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38474"/>
            <a:ext cx="2528407" cy="1528271"/>
          </a:xfrm>
          <a:prstGeom prst="rect">
            <a:avLst/>
          </a:prstGeom>
        </p:spPr>
      </p:pic>
      <p:pic>
        <p:nvPicPr>
          <p:cNvPr id="4" name="Obraz 3">
            <a:extLst>
              <a:ext uri="{FF2B5EF4-FFF2-40B4-BE49-F238E27FC236}">
                <a16:creationId xmlns:a16="http://schemas.microsoft.com/office/drawing/2014/main" id="{27CF9099-D093-432B-BAEB-432F7EAD5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843" y="213527"/>
            <a:ext cx="1950720" cy="1871472"/>
          </a:xfrm>
          <a:prstGeom prst="rect">
            <a:avLst/>
          </a:prstGeom>
        </p:spPr>
      </p:pic>
    </p:spTree>
    <p:extLst>
      <p:ext uri="{BB962C8B-B14F-4D97-AF65-F5344CB8AC3E}">
        <p14:creationId xmlns:p14="http://schemas.microsoft.com/office/powerpoint/2010/main" val="3308843026"/>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alpha val="0"/>
          </a:srgbClr>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1283C8-549D-9D12-7343-A80CBB7C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843" y="213527"/>
            <a:ext cx="1950720" cy="1871472"/>
          </a:xfrm>
          <a:prstGeom prst="rect">
            <a:avLst/>
          </a:prstGeom>
        </p:spPr>
      </p:pic>
      <p:pic>
        <p:nvPicPr>
          <p:cNvPr id="7" name="Obraz 6">
            <a:extLst>
              <a:ext uri="{FF2B5EF4-FFF2-40B4-BE49-F238E27FC236}">
                <a16:creationId xmlns:a16="http://schemas.microsoft.com/office/drawing/2014/main" id="{0D3C5249-CEBC-B8D0-D8D6-F3A8BF84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37" y="385127"/>
            <a:ext cx="2528407" cy="1528271"/>
          </a:xfrm>
          <a:prstGeom prst="rect">
            <a:avLst/>
          </a:prstGeom>
        </p:spPr>
      </p:pic>
      <p:sp>
        <p:nvSpPr>
          <p:cNvPr id="11" name="pole tekstowe 10">
            <a:extLst>
              <a:ext uri="{FF2B5EF4-FFF2-40B4-BE49-F238E27FC236}">
                <a16:creationId xmlns:a16="http://schemas.microsoft.com/office/drawing/2014/main" id="{967D5F9E-B112-957C-97F4-892A845416EC}"/>
              </a:ext>
            </a:extLst>
          </p:cNvPr>
          <p:cNvSpPr txBox="1"/>
          <p:nvPr/>
        </p:nvSpPr>
        <p:spPr>
          <a:xfrm>
            <a:off x="611774" y="1989688"/>
            <a:ext cx="9082731" cy="4863254"/>
          </a:xfrm>
          <a:prstGeom prst="rect">
            <a:avLst/>
          </a:prstGeom>
          <a:noFill/>
        </p:spPr>
        <p:txBody>
          <a:bodyPr wrap="square" rtlCol="0">
            <a:spAutoFit/>
          </a:bodyPr>
          <a:lstStyle/>
          <a:p>
            <a:pPr algn="just">
              <a:lnSpc>
                <a:spcPct val="107000"/>
              </a:lnSpc>
              <a:spcAft>
                <a:spcPts val="800"/>
              </a:spcAft>
            </a:pP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 </a:t>
            </a:r>
            <a:r>
              <a:rPr lang="pl-PL" kern="100" dirty="0">
                <a:solidFill>
                  <a:srgbClr val="1518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ramach pierwszej perspektywy finansowej: Sektorowego Programu Operacyjnego Rozwoju Zasobów Ludzkich Urząd pozyskał i wydatkował kwotę </a:t>
            </a:r>
            <a:r>
              <a:rPr lang="pl-PL"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3 246 029,16 zł.</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Kolejna perspektywa finansowa: Program Operacyjny Kapitał Ludzki  to pozyskana</a:t>
            </a:r>
            <a:b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wydatkowana kwota w wysokości </a:t>
            </a:r>
            <a:r>
              <a:rPr lang="pl-PL"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16 751 925 zł.</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ramach kolejnej perspektywy finansowej Urząd pozyskał i wydatkował środki</a:t>
            </a:r>
            <a:b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ramach Programu Operacyjnego Wiedza Edukacja Rozwój w kwocie </a:t>
            </a:r>
            <a:r>
              <a:rPr lang="pl-PL"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13 530 889,51 zł  </a:t>
            </a:r>
            <a: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oraz Regionalnego Programu Operacyjnego Województwa Mazowieckiego</a:t>
            </a:r>
            <a:b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pl-PL"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kwocie </a:t>
            </a:r>
            <a:r>
              <a:rPr lang="pl-PL"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11 942 282,13 zł.</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l-PL" kern="100" dirty="0">
              <a:solidFill>
                <a:srgbClr val="15181B"/>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l-PL" kern="100" dirty="0">
                <a:solidFill>
                  <a:srgbClr val="1518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Obecna nowa perspektywa finansowa to program Fundusze Europejskie</a:t>
            </a:r>
            <a:br>
              <a:rPr lang="pl-PL" kern="100" dirty="0">
                <a:solidFill>
                  <a:srgbClr val="1518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kern="100" dirty="0">
                <a:solidFill>
                  <a:srgbClr val="1518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dla Mazowsza, w ramach której Urząd pozyskał środki w wysokości </a:t>
            </a:r>
            <a:r>
              <a:rPr lang="pl-PL" b="1" kern="100" dirty="0">
                <a:effectLst/>
                <a:latin typeface="Arial" panose="020B0604020202020204" pitchFamily="34" charset="0"/>
                <a:ea typeface="Calibri" panose="020F0502020204030204" pitchFamily="34" charset="0"/>
                <a:cs typeface="Arial" panose="020B0604020202020204" pitchFamily="34" charset="0"/>
              </a:rPr>
              <a:t>2 298 956,80 zł.</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endParaRPr lang="pl-PL"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528990"/>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alpha val="0"/>
          </a:srgbClr>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1283C8-549D-9D12-7343-A80CBB7C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843" y="213527"/>
            <a:ext cx="1950720" cy="1871472"/>
          </a:xfrm>
          <a:prstGeom prst="rect">
            <a:avLst/>
          </a:prstGeom>
        </p:spPr>
      </p:pic>
      <p:pic>
        <p:nvPicPr>
          <p:cNvPr id="7" name="Obraz 6">
            <a:extLst>
              <a:ext uri="{FF2B5EF4-FFF2-40B4-BE49-F238E27FC236}">
                <a16:creationId xmlns:a16="http://schemas.microsoft.com/office/drawing/2014/main" id="{0D3C5249-CEBC-B8D0-D8D6-F3A8BF84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37" y="385127"/>
            <a:ext cx="2528407" cy="1528271"/>
          </a:xfrm>
          <a:prstGeom prst="rect">
            <a:avLst/>
          </a:prstGeom>
        </p:spPr>
      </p:pic>
      <p:sp>
        <p:nvSpPr>
          <p:cNvPr id="11" name="pole tekstowe 10">
            <a:extLst>
              <a:ext uri="{FF2B5EF4-FFF2-40B4-BE49-F238E27FC236}">
                <a16:creationId xmlns:a16="http://schemas.microsoft.com/office/drawing/2014/main" id="{967D5F9E-B112-957C-97F4-892A845416EC}"/>
              </a:ext>
            </a:extLst>
          </p:cNvPr>
          <p:cNvSpPr txBox="1"/>
          <p:nvPr/>
        </p:nvSpPr>
        <p:spPr>
          <a:xfrm>
            <a:off x="914274" y="2364796"/>
            <a:ext cx="9116569" cy="2896206"/>
          </a:xfrm>
          <a:prstGeom prst="rect">
            <a:avLst/>
          </a:prstGeom>
          <a:noFill/>
        </p:spPr>
        <p:txBody>
          <a:bodyPr wrap="square" rtlCol="0">
            <a:spAutoFit/>
          </a:bodyPr>
          <a:lstStyle/>
          <a:p>
            <a:pPr algn="just">
              <a:lnSpc>
                <a:spcPct val="115000"/>
              </a:lnSpc>
              <a:spcAft>
                <a:spcPts val="800"/>
              </a:spcAft>
            </a:pP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Przez cały okres realizacji projektów współfinansowanych przez UE ponad </a:t>
            </a:r>
            <a:r>
              <a:rPr lang="pl-PL" b="1"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5190</a:t>
            </a: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osób skorzystało ze wsparcia. Najwięcej osób, bo </a:t>
            </a:r>
            <a:r>
              <a:rPr lang="pl-PL"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1961 </a:t>
            </a:r>
            <a:r>
              <a:rPr lang="pl-PL" kern="100" dirty="0">
                <a:solidFill>
                  <a:srgbClr val="1B1B1B"/>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skorzystało ze szkoleń, dzięki którym podniosło swoje kwalifikacje/kompetencje lub nabyło nowe umiejętności. </a:t>
            </a:r>
          </a:p>
          <a:p>
            <a:pPr algn="just">
              <a:lnSpc>
                <a:spcPct val="115000"/>
              </a:lnSpc>
              <a:spcAft>
                <a:spcPts val="800"/>
              </a:spcAft>
            </a:pP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pl-PL"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Kolejna forma wsparcia, która od samego początku była uznana wśród osób,</a:t>
            </a:r>
            <a:br>
              <a:rPr lang="pl-PL"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które chciały dążyć do rozwoju i samodzielności to jednorazowe środki na rozpoczęcie działalności gospodarczej. Dzięki środkom unijnym </a:t>
            </a:r>
            <a:r>
              <a:rPr lang="pl-PL" b="1" kern="0" dirty="0">
                <a:effectLst/>
                <a:latin typeface="Arial" panose="020B0604020202020204" pitchFamily="34" charset="0"/>
                <a:ea typeface="Times New Roman" panose="02020603050405020304" pitchFamily="18" charset="0"/>
                <a:cs typeface="Arial" panose="020B0604020202020204" pitchFamily="34" charset="0"/>
              </a:rPr>
              <a:t>1524 </a:t>
            </a:r>
            <a:r>
              <a:rPr lang="pl-PL" kern="0" dirty="0">
                <a:effectLst/>
                <a:latin typeface="Arial" panose="020B0604020202020204" pitchFamily="34" charset="0"/>
                <a:ea typeface="Times New Roman" panose="02020603050405020304" pitchFamily="18" charset="0"/>
                <a:cs typeface="Arial" panose="020B0604020202020204" pitchFamily="34" charset="0"/>
              </a:rPr>
              <a:t>osoby założyły własne działalności gospodarcze.</a:t>
            </a:r>
            <a:endParaRPr lang="pl-PL"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Obraz 2">
            <a:extLst>
              <a:ext uri="{FF2B5EF4-FFF2-40B4-BE49-F238E27FC236}">
                <a16:creationId xmlns:a16="http://schemas.microsoft.com/office/drawing/2014/main" id="{D3C7C640-EEC4-5C42-F951-D3FB4AE3D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468" y="5369198"/>
            <a:ext cx="2173629" cy="1252143"/>
          </a:xfrm>
          <a:prstGeom prst="rect">
            <a:avLst/>
          </a:prstGeom>
        </p:spPr>
      </p:pic>
      <p:pic>
        <p:nvPicPr>
          <p:cNvPr id="6" name="Obraz 5">
            <a:extLst>
              <a:ext uri="{FF2B5EF4-FFF2-40B4-BE49-F238E27FC236}">
                <a16:creationId xmlns:a16="http://schemas.microsoft.com/office/drawing/2014/main" id="{DE61E86D-963C-D2FD-839D-9B68E5F235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4061" y="5369198"/>
            <a:ext cx="2076551" cy="1252143"/>
          </a:xfrm>
          <a:prstGeom prst="rect">
            <a:avLst/>
          </a:prstGeom>
        </p:spPr>
      </p:pic>
    </p:spTree>
    <p:extLst>
      <p:ext uri="{BB962C8B-B14F-4D97-AF65-F5344CB8AC3E}">
        <p14:creationId xmlns:p14="http://schemas.microsoft.com/office/powerpoint/2010/main" val="3390674646"/>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B58CD29-96A4-6473-4614-6BE54FA0438F}"/>
              </a:ext>
            </a:extLst>
          </p:cNvPr>
          <p:cNvSpPr>
            <a:spLocks noGrp="1"/>
          </p:cNvSpPr>
          <p:nvPr>
            <p:ph idx="1"/>
          </p:nvPr>
        </p:nvSpPr>
        <p:spPr>
          <a:xfrm>
            <a:off x="1171856" y="2235233"/>
            <a:ext cx="8596668" cy="3880773"/>
          </a:xfrm>
        </p:spPr>
        <p:txBody>
          <a:bodyPr>
            <a:normAutofit lnSpcReduction="10000"/>
          </a:bodyPr>
          <a:lstStyle/>
          <a:p>
            <a:pPr marL="0" indent="0" algn="just">
              <a:lnSpc>
                <a:spcPct val="115000"/>
              </a:lnSpc>
              <a:spcAft>
                <a:spcPts val="800"/>
              </a:spcAft>
              <a:buNone/>
            </a:pPr>
            <a:r>
              <a:rPr lang="pl-PL" sz="1800" kern="0" dirty="0">
                <a:effectLst/>
                <a:latin typeface="Arial" panose="020B0604020202020204" pitchFamily="34" charset="0"/>
                <a:ea typeface="Times New Roman" panose="02020603050405020304" pitchFamily="18" charset="0"/>
                <a:cs typeface="Arial" panose="020B0604020202020204" pitchFamily="34" charset="0"/>
              </a:rPr>
              <a:t>Staże to </a:t>
            </a:r>
            <a:r>
              <a:rPr lang="pl-PL" sz="18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popularna forma aktywizacji zarówno dla pracodawców, jak i </a:t>
            </a:r>
            <a:r>
              <a:rPr lang="pl-PL" sz="1800" kern="0" dirty="0">
                <a:effectLst/>
                <a:latin typeface="Arial" panose="020B0604020202020204" pitchFamily="34" charset="0"/>
                <a:ea typeface="Times New Roman" panose="02020603050405020304" pitchFamily="18" charset="0"/>
                <a:cs typeface="Arial" panose="020B0604020202020204" pitchFamily="34" charset="0"/>
              </a:rPr>
              <a:t> wśród osób bezrobotnych. </a:t>
            </a:r>
            <a:r>
              <a:rPr lang="pl-PL" sz="1800" b="1" kern="0" dirty="0">
                <a:effectLst/>
                <a:latin typeface="Arial" panose="020B0604020202020204" pitchFamily="34" charset="0"/>
                <a:ea typeface="Times New Roman" panose="02020603050405020304" pitchFamily="18" charset="0"/>
                <a:cs typeface="Arial" panose="020B0604020202020204" pitchFamily="34" charset="0"/>
              </a:rPr>
              <a:t>1376 </a:t>
            </a:r>
            <a:r>
              <a:rPr lang="pl-PL" sz="1800" kern="0" dirty="0">
                <a:effectLst/>
                <a:latin typeface="Arial" panose="020B0604020202020204" pitchFamily="34" charset="0"/>
                <a:ea typeface="Times New Roman" panose="02020603050405020304" pitchFamily="18" charset="0"/>
                <a:cs typeface="Arial" panose="020B0604020202020204" pitchFamily="34" charset="0"/>
              </a:rPr>
              <a:t>osób rozpoczęło udział w tej </a:t>
            </a:r>
            <a:r>
              <a:rPr lang="pl-PL" sz="1800" kern="100" dirty="0">
                <a:effectLst/>
                <a:latin typeface="Arial" panose="020B0604020202020204" pitchFamily="34" charset="0"/>
                <a:ea typeface="Calibri" panose="020F0502020204030204" pitchFamily="34" charset="0"/>
                <a:cs typeface="Arial" panose="020B0604020202020204" pitchFamily="34" charset="0"/>
              </a:rPr>
              <a:t>formie aktywizacji, co umożliwiło im zdobycie doświadczenia zawodowego i umiejętności przydatnych w pracy.</a:t>
            </a:r>
          </a:p>
          <a:p>
            <a:pPr marL="0" indent="0" algn="just">
              <a:lnSpc>
                <a:spcPct val="107000"/>
              </a:lnSpc>
              <a:spcAft>
                <a:spcPts val="800"/>
              </a:spcAft>
              <a:buNone/>
            </a:pPr>
            <a:r>
              <a:rPr lang="pl-PL" sz="1800" kern="0" dirty="0">
                <a:effectLst/>
                <a:latin typeface="Arial" panose="020B0604020202020204" pitchFamily="34" charset="0"/>
                <a:ea typeface="Times New Roman" panose="02020603050405020304" pitchFamily="18" charset="0"/>
                <a:cs typeface="Arial" panose="020B0604020202020204" pitchFamily="34" charset="0"/>
              </a:rPr>
              <a:t>Osoby bezrobotne korzystały także z zatrudnienia w ramach prac interwencyjnych, które </a:t>
            </a:r>
            <a:r>
              <a:rPr lang="pl-P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mają na celu pomoc bezrobotnym w powrocie na rynek pracy, dlatego</a:t>
            </a:r>
            <a:br>
              <a:rPr lang="pl-P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pl-PL" sz="1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są kierowane szczególnie do osób zagrożonych wykluczeniem społecznym</a:t>
            </a:r>
            <a:r>
              <a:rPr lang="pl-PL" sz="1800" kern="0" dirty="0">
                <a:effectLst/>
                <a:latin typeface="Arial" panose="020B0604020202020204" pitchFamily="34" charset="0"/>
                <a:ea typeface="Times New Roman" panose="02020603050405020304" pitchFamily="18" charset="0"/>
                <a:cs typeface="Arial" panose="020B0604020202020204" pitchFamily="34" charset="0"/>
              </a:rPr>
              <a:t>.</a:t>
            </a:r>
            <a:br>
              <a:rPr lang="pl-PL" sz="1800" kern="0" dirty="0">
                <a:effectLst/>
                <a:latin typeface="Arial" panose="020B0604020202020204" pitchFamily="34" charset="0"/>
                <a:ea typeface="Times New Roman" panose="02020603050405020304" pitchFamily="18" charset="0"/>
                <a:cs typeface="Arial" panose="020B0604020202020204" pitchFamily="34" charset="0"/>
              </a:rPr>
            </a:br>
            <a:r>
              <a:rPr lang="pl-PL" sz="1800" kern="0" dirty="0">
                <a:effectLst/>
                <a:latin typeface="Arial" panose="020B0604020202020204" pitchFamily="34" charset="0"/>
                <a:ea typeface="Times New Roman" panose="02020603050405020304" pitchFamily="18" charset="0"/>
                <a:cs typeface="Arial" panose="020B0604020202020204" pitchFamily="34" charset="0"/>
              </a:rPr>
              <a:t>Z tej formy wsparcia skorzystały </a:t>
            </a:r>
            <a:r>
              <a:rPr lang="pl-PL" sz="1800" b="1" kern="0" dirty="0">
                <a:effectLst/>
                <a:latin typeface="Arial" panose="020B0604020202020204" pitchFamily="34" charset="0"/>
                <a:ea typeface="Times New Roman" panose="02020603050405020304" pitchFamily="18" charset="0"/>
                <a:cs typeface="Arial" panose="020B0604020202020204" pitchFamily="34" charset="0"/>
              </a:rPr>
              <a:t>242</a:t>
            </a:r>
            <a:r>
              <a:rPr lang="pl-PL" sz="1800" kern="0" dirty="0">
                <a:effectLst/>
                <a:latin typeface="Arial" panose="020B0604020202020204" pitchFamily="34" charset="0"/>
                <a:ea typeface="Times New Roman" panose="02020603050405020304" pitchFamily="18" charset="0"/>
                <a:cs typeface="Arial" panose="020B0604020202020204" pitchFamily="34" charset="0"/>
              </a:rPr>
              <a:t> osoby. </a:t>
            </a:r>
            <a:endParaRPr lang="pl-PL" sz="18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pl-PL" sz="1800" kern="0" dirty="0">
                <a:effectLst/>
                <a:latin typeface="Arial" panose="020B0604020202020204" pitchFamily="34" charset="0"/>
                <a:ea typeface="Times New Roman" panose="02020603050405020304" pitchFamily="18" charset="0"/>
                <a:cs typeface="Arial" panose="020B0604020202020204" pitchFamily="34" charset="0"/>
              </a:rPr>
              <a:t>Kolejną formą</a:t>
            </a:r>
            <a:r>
              <a:rPr lang="pl-PL" sz="1800" b="1" kern="0" dirty="0">
                <a:effectLst/>
                <a:latin typeface="Arial" panose="020B0604020202020204" pitchFamily="34" charset="0"/>
                <a:ea typeface="Times New Roman" panose="02020603050405020304" pitchFamily="18" charset="0"/>
                <a:cs typeface="Arial" panose="020B0604020202020204" pitchFamily="34" charset="0"/>
              </a:rPr>
              <a:t> </a:t>
            </a:r>
            <a: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pomocy finansowej było udzielenie wsparcia pracodawcom</a:t>
            </a:r>
            <a:b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 związku z utworzeniem lub doposażeniem stanowiska pracy i zatrudnieniem</a:t>
            </a:r>
            <a:b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na nim skierowanej przez Urząd Pracy osoby bezrobotnej. </a:t>
            </a:r>
            <a:b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br>
            <a: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 ramach tej formy zatrudnienie podjęło </a:t>
            </a:r>
            <a:r>
              <a:rPr lang="pl-PL" sz="1800" b="1"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89 </a:t>
            </a:r>
            <a:r>
              <a:rPr lang="pl-PL" sz="1800" b="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osób.</a:t>
            </a:r>
            <a:endParaRPr lang="pl-PL" sz="1800" kern="100" dirty="0">
              <a:effectLst/>
              <a:latin typeface="Arial" panose="020B0604020202020204" pitchFamily="34" charset="0"/>
              <a:ea typeface="Calibri" panose="020F0502020204030204" pitchFamily="34" charset="0"/>
              <a:cs typeface="Arial" panose="020B0604020202020204" pitchFamily="34" charset="0"/>
            </a:endParaRPr>
          </a:p>
          <a:p>
            <a:endParaRPr lang="pl-PL" dirty="0"/>
          </a:p>
        </p:txBody>
      </p:sp>
      <p:pic>
        <p:nvPicPr>
          <p:cNvPr id="5" name="Obraz 4">
            <a:extLst>
              <a:ext uri="{FF2B5EF4-FFF2-40B4-BE49-F238E27FC236}">
                <a16:creationId xmlns:a16="http://schemas.microsoft.com/office/drawing/2014/main" id="{D1647C25-19DC-3332-993C-2DEB98664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747" y="74418"/>
            <a:ext cx="2156927" cy="2156927"/>
          </a:xfrm>
          <a:prstGeom prst="rect">
            <a:avLst/>
          </a:prstGeom>
        </p:spPr>
      </p:pic>
    </p:spTree>
    <p:extLst>
      <p:ext uri="{BB962C8B-B14F-4D97-AF65-F5344CB8AC3E}">
        <p14:creationId xmlns:p14="http://schemas.microsoft.com/office/powerpoint/2010/main" val="1733413840"/>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alpha val="0"/>
          </a:srgbClr>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1283C8-549D-9D12-7343-A80CBB7C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714" y="131024"/>
            <a:ext cx="1857849" cy="1782374"/>
          </a:xfrm>
          <a:prstGeom prst="rect">
            <a:avLst/>
          </a:prstGeom>
        </p:spPr>
      </p:pic>
      <p:pic>
        <p:nvPicPr>
          <p:cNvPr id="7" name="Obraz 6">
            <a:extLst>
              <a:ext uri="{FF2B5EF4-FFF2-40B4-BE49-F238E27FC236}">
                <a16:creationId xmlns:a16="http://schemas.microsoft.com/office/drawing/2014/main" id="{0D3C5249-CEBC-B8D0-D8D6-F3A8BF84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37" y="131024"/>
            <a:ext cx="2187530" cy="1322231"/>
          </a:xfrm>
          <a:prstGeom prst="rect">
            <a:avLst/>
          </a:prstGeom>
        </p:spPr>
      </p:pic>
      <p:sp>
        <p:nvSpPr>
          <p:cNvPr id="11" name="pole tekstowe 10">
            <a:extLst>
              <a:ext uri="{FF2B5EF4-FFF2-40B4-BE49-F238E27FC236}">
                <a16:creationId xmlns:a16="http://schemas.microsoft.com/office/drawing/2014/main" id="{967D5F9E-B112-957C-97F4-892A845416EC}"/>
              </a:ext>
            </a:extLst>
          </p:cNvPr>
          <p:cNvSpPr txBox="1"/>
          <p:nvPr/>
        </p:nvSpPr>
        <p:spPr>
          <a:xfrm>
            <a:off x="474662" y="1505566"/>
            <a:ext cx="9649052" cy="5503494"/>
          </a:xfrm>
          <a:prstGeom prst="rect">
            <a:avLst/>
          </a:prstGeom>
          <a:noFill/>
        </p:spPr>
        <p:txBody>
          <a:bodyPr wrap="square" rtlCol="0">
            <a:spAutoFit/>
          </a:bodyPr>
          <a:lstStyle/>
          <a:p>
            <a:pPr algn="just" fontAlgn="base">
              <a:lnSpc>
                <a:spcPct val="107000"/>
              </a:lnSpc>
              <a:spcAft>
                <a:spcPts val="800"/>
              </a:spcAft>
            </a:pPr>
            <a:r>
              <a:rPr lang="pl-PL" sz="1600" kern="0" dirty="0">
                <a:effectLst/>
                <a:latin typeface="Arial" panose="020B0604020202020204" pitchFamily="34" charset="0"/>
                <a:ea typeface="Times New Roman" panose="02020603050405020304" pitchFamily="18" charset="0"/>
                <a:cs typeface="Arial" panose="020B0604020202020204" pitchFamily="34" charset="0"/>
              </a:rPr>
              <a:t>W latach 2020-2021  zgodnie z ustawą z dnia 2 marca 2020r. o szczególnych rozwiązaniach związanych z zapobieganiem, przeciwdziałaniem i zwalczaniem COVID-19, innych chorób zakaźnych oraz wywołanych nimi sytuacji kryzysowych, Powiatowy Urząd Pracy w Piasecznie realizował wsparcie dla przedsiębiorców. </a:t>
            </a:r>
          </a:p>
          <a:p>
            <a:pPr algn="just" fontAlgn="base">
              <a:lnSpc>
                <a:spcPct val="115000"/>
              </a:lnSpc>
              <a:spcAft>
                <a:spcPts val="800"/>
              </a:spcAft>
            </a:pPr>
            <a:r>
              <a:rPr lang="pl-PL" sz="1600" kern="0" dirty="0">
                <a:effectLst/>
                <a:latin typeface="Arial" panose="020B0604020202020204" pitchFamily="34" charset="0"/>
                <a:ea typeface="Times New Roman" panose="02020603050405020304" pitchFamily="18" charset="0"/>
                <a:cs typeface="Arial" panose="020B0604020202020204" pitchFamily="34" charset="0"/>
              </a:rPr>
              <a:t>Wsparcie, z których mogli skorzystać przedsiębiorcy to: </a:t>
            </a:r>
            <a:endParaRPr lang="pl-PL" sz="1600" kern="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fontAlgn="base">
              <a:lnSpc>
                <a:spcPct val="107000"/>
              </a:lnSpc>
              <a:spcAft>
                <a:spcPts val="800"/>
              </a:spcAft>
              <a:buFont typeface="Wingdings" panose="05000000000000000000" pitchFamily="2" charset="2"/>
              <a:buChar char="Ø"/>
            </a:pPr>
            <a:r>
              <a:rPr lang="pl-PL" sz="1600" kern="0" dirty="0">
                <a:effectLst/>
                <a:latin typeface="Arial" panose="020B0604020202020204" pitchFamily="34" charset="0"/>
                <a:ea typeface="Times New Roman" panose="02020603050405020304" pitchFamily="18" charset="0"/>
                <a:cs typeface="Arial" panose="020B0604020202020204" pitchFamily="34" charset="0"/>
              </a:rPr>
              <a:t>dofinansowanie części kosztów prowadzenia działalności gospodarczej dla przedsiębiorców samozatrudnionych (art.15zzc Ustawy Covid-19) </a:t>
            </a:r>
          </a:p>
          <a:p>
            <a:pPr marL="171450" lvl="0" indent="-171450" algn="just" fontAlgn="base">
              <a:lnSpc>
                <a:spcPct val="107000"/>
              </a:lnSpc>
              <a:spcAft>
                <a:spcPts val="800"/>
              </a:spcAft>
              <a:buFont typeface="Wingdings" panose="05000000000000000000" pitchFamily="2" charset="2"/>
              <a:buChar char="Ø"/>
            </a:pPr>
            <a:r>
              <a:rPr lang="pl-PL" sz="1600" kern="0" dirty="0">
                <a:effectLst/>
                <a:latin typeface="Arial" panose="020B0604020202020204" pitchFamily="34" charset="0"/>
                <a:ea typeface="Times New Roman" panose="02020603050405020304" pitchFamily="18" charset="0"/>
                <a:cs typeface="Arial" panose="020B0604020202020204" pitchFamily="34" charset="0"/>
              </a:rPr>
              <a:t>dofinansowanie części kosztów wynagrodzeń pracowników oraz należnych od tych wynagrodzeń składek na ubezpieczenia społeczne </a:t>
            </a:r>
            <a:r>
              <a:rPr lang="pl-PL" sz="1600" kern="0" dirty="0" err="1">
                <a:effectLst/>
                <a:latin typeface="Arial" panose="020B0604020202020204" pitchFamily="34" charset="0"/>
                <a:ea typeface="Times New Roman" panose="02020603050405020304" pitchFamily="18" charset="0"/>
                <a:cs typeface="Arial" panose="020B0604020202020204" pitchFamily="34" charset="0"/>
              </a:rPr>
              <a:t>mikroprzedsiębiorcy</a:t>
            </a:r>
            <a:r>
              <a:rPr lang="pl-PL" sz="1600" kern="0" dirty="0">
                <a:effectLst/>
                <a:latin typeface="Arial" panose="020B0604020202020204" pitchFamily="34" charset="0"/>
                <a:ea typeface="Times New Roman" panose="02020603050405020304" pitchFamily="18" charset="0"/>
                <a:cs typeface="Arial" panose="020B0604020202020204" pitchFamily="34" charset="0"/>
              </a:rPr>
              <a:t>, małego i średniego przedsiębiorcy</a:t>
            </a:r>
            <a:br>
              <a:rPr lang="pl-PL" sz="1600" kern="0" dirty="0">
                <a:effectLst/>
                <a:latin typeface="Arial" panose="020B0604020202020204" pitchFamily="34" charset="0"/>
                <a:ea typeface="Times New Roman" panose="02020603050405020304" pitchFamily="18" charset="0"/>
                <a:cs typeface="Arial" panose="020B0604020202020204" pitchFamily="34" charset="0"/>
              </a:rPr>
            </a:br>
            <a:r>
              <a:rPr lang="pl-PL" sz="1600" kern="0" dirty="0">
                <a:effectLst/>
                <a:latin typeface="Arial" panose="020B0604020202020204" pitchFamily="34" charset="0"/>
                <a:ea typeface="Times New Roman" panose="02020603050405020304" pitchFamily="18" charset="0"/>
                <a:cs typeface="Arial" panose="020B0604020202020204" pitchFamily="34" charset="0"/>
              </a:rPr>
              <a:t>(art. 15 </a:t>
            </a:r>
            <a:r>
              <a:rPr lang="pl-PL" sz="1600" kern="0" dirty="0" err="1">
                <a:effectLst/>
                <a:latin typeface="Arial" panose="020B0604020202020204" pitchFamily="34" charset="0"/>
                <a:ea typeface="Times New Roman" panose="02020603050405020304" pitchFamily="18" charset="0"/>
                <a:cs typeface="Arial" panose="020B0604020202020204" pitchFamily="34" charset="0"/>
              </a:rPr>
              <a:t>zzb</a:t>
            </a:r>
            <a:r>
              <a:rPr lang="pl-PL" sz="1600" kern="0" dirty="0">
                <a:effectLst/>
                <a:latin typeface="Arial" panose="020B0604020202020204" pitchFamily="34" charset="0"/>
                <a:ea typeface="Times New Roman" panose="02020603050405020304" pitchFamily="18" charset="0"/>
                <a:cs typeface="Arial" panose="020B0604020202020204" pitchFamily="34" charset="0"/>
              </a:rPr>
              <a:t> Ustawy Covid-19)  </a:t>
            </a:r>
          </a:p>
          <a:p>
            <a:pPr marL="171450" lvl="0" indent="-171450" algn="just" fontAlgn="base">
              <a:lnSpc>
                <a:spcPct val="107000"/>
              </a:lnSpc>
              <a:spcAft>
                <a:spcPts val="800"/>
              </a:spcAft>
              <a:buFont typeface="Wingdings" panose="05000000000000000000" pitchFamily="2" charset="2"/>
              <a:buChar char="Ø"/>
            </a:pPr>
            <a:r>
              <a:rPr lang="pl-PL" sz="1600" kern="0" dirty="0">
                <a:effectLst/>
                <a:latin typeface="Arial" panose="020B0604020202020204" pitchFamily="34" charset="0"/>
                <a:ea typeface="Times New Roman" panose="02020603050405020304" pitchFamily="18" charset="0"/>
                <a:cs typeface="Arial" panose="020B0604020202020204" pitchFamily="34" charset="0"/>
              </a:rPr>
              <a:t>dofinansowanie części kosztów  wynagrodzeń pracowników dla organizacji pozarządowych</a:t>
            </a:r>
            <a:br>
              <a:rPr lang="pl-PL" sz="1600" kern="0" dirty="0">
                <a:effectLst/>
                <a:latin typeface="Arial" panose="020B0604020202020204" pitchFamily="34" charset="0"/>
                <a:ea typeface="Times New Roman" panose="02020603050405020304" pitchFamily="18" charset="0"/>
                <a:cs typeface="Arial" panose="020B0604020202020204" pitchFamily="34" charset="0"/>
              </a:rPr>
            </a:br>
            <a:r>
              <a:rPr lang="pl-PL" sz="1600" kern="0" dirty="0">
                <a:effectLst/>
                <a:latin typeface="Arial" panose="020B0604020202020204" pitchFamily="34" charset="0"/>
                <a:ea typeface="Times New Roman" panose="02020603050405020304" pitchFamily="18" charset="0"/>
                <a:cs typeface="Arial" panose="020B0604020202020204" pitchFamily="34" charset="0"/>
              </a:rPr>
              <a:t>(art. 15 </a:t>
            </a:r>
            <a:r>
              <a:rPr lang="pl-PL" sz="1600" kern="0" dirty="0" err="1">
                <a:effectLst/>
                <a:latin typeface="Arial" panose="020B0604020202020204" pitchFamily="34" charset="0"/>
                <a:ea typeface="Times New Roman" panose="02020603050405020304" pitchFamily="18" charset="0"/>
                <a:cs typeface="Arial" panose="020B0604020202020204" pitchFamily="34" charset="0"/>
              </a:rPr>
              <a:t>zze</a:t>
            </a:r>
            <a:r>
              <a:rPr lang="pl-PL" sz="1600" kern="0" dirty="0">
                <a:effectLst/>
                <a:latin typeface="Arial" panose="020B0604020202020204" pitchFamily="34" charset="0"/>
                <a:ea typeface="Times New Roman" panose="02020603050405020304" pitchFamily="18" charset="0"/>
                <a:cs typeface="Arial" panose="020B0604020202020204" pitchFamily="34" charset="0"/>
              </a:rPr>
              <a:t>) oraz Dofinansowanie części kosztów wynagrodzeń pracowników dla kościelnej osoby prawnej (art.15zze2 Ustawy Covid-19)  </a:t>
            </a:r>
          </a:p>
          <a:p>
            <a:pPr marL="171450" lvl="0" indent="-171450" algn="just" fontAlgn="base">
              <a:lnSpc>
                <a:spcPct val="107000"/>
              </a:lnSpc>
              <a:spcAft>
                <a:spcPts val="800"/>
              </a:spcAft>
              <a:buFont typeface="Wingdings" panose="05000000000000000000" pitchFamily="2" charset="2"/>
              <a:buChar char="Ø"/>
            </a:pPr>
            <a:r>
              <a:rPr lang="pl-PL" sz="1600" kern="0" dirty="0">
                <a:effectLst/>
                <a:latin typeface="Arial" panose="020B0604020202020204" pitchFamily="34" charset="0"/>
                <a:ea typeface="Times New Roman" panose="02020603050405020304" pitchFamily="18" charset="0"/>
                <a:cs typeface="Arial" panose="020B0604020202020204" pitchFamily="34" charset="0"/>
              </a:rPr>
              <a:t>dotacje na pokrycie kosztów działalności gospodarczej w ramach „Tarczy nr 6 - branżowej”</a:t>
            </a:r>
            <a:br>
              <a:rPr lang="pl-PL" sz="1600" kern="0" dirty="0">
                <a:effectLst/>
                <a:latin typeface="Arial" panose="020B0604020202020204" pitchFamily="34" charset="0"/>
                <a:ea typeface="Times New Roman" panose="02020603050405020304" pitchFamily="18" charset="0"/>
                <a:cs typeface="Arial" panose="020B0604020202020204" pitchFamily="34" charset="0"/>
              </a:rPr>
            </a:br>
            <a:r>
              <a:rPr lang="pl-PL" sz="1600" kern="0" dirty="0">
                <a:effectLst/>
                <a:latin typeface="Arial" panose="020B0604020202020204" pitchFamily="34" charset="0"/>
                <a:ea typeface="Times New Roman" panose="02020603050405020304" pitchFamily="18" charset="0"/>
                <a:cs typeface="Arial" panose="020B0604020202020204" pitchFamily="34" charset="0"/>
              </a:rPr>
              <a:t>(art. 15 </a:t>
            </a:r>
            <a:r>
              <a:rPr lang="pl-PL" sz="1600" kern="0" dirty="0" err="1">
                <a:effectLst/>
                <a:latin typeface="Arial" panose="020B0604020202020204" pitchFamily="34" charset="0"/>
                <a:ea typeface="Times New Roman" panose="02020603050405020304" pitchFamily="18" charset="0"/>
                <a:cs typeface="Arial" panose="020B0604020202020204" pitchFamily="34" charset="0"/>
              </a:rPr>
              <a:t>zze</a:t>
            </a:r>
            <a:r>
              <a:rPr lang="pl-PL" sz="1600" kern="0" dirty="0">
                <a:effectLst/>
                <a:latin typeface="Arial" panose="020B0604020202020204" pitchFamily="34" charset="0"/>
                <a:ea typeface="Times New Roman" panose="02020603050405020304" pitchFamily="18" charset="0"/>
                <a:cs typeface="Arial" panose="020B0604020202020204" pitchFamily="34" charset="0"/>
              </a:rPr>
              <a:t> 4 Ustawy Covid).</a:t>
            </a:r>
          </a:p>
          <a:p>
            <a:pPr lvl="0" algn="just" fontAlgn="base">
              <a:lnSpc>
                <a:spcPct val="107000"/>
              </a:lnSpc>
              <a:spcAft>
                <a:spcPts val="800"/>
              </a:spcAft>
            </a:pPr>
            <a:r>
              <a:rPr lang="pl-PL" sz="1600" kern="0" dirty="0">
                <a:effectLst/>
                <a:latin typeface="Arial" panose="020B0604020202020204" pitchFamily="34" charset="0"/>
                <a:ea typeface="Times New Roman" panose="02020603050405020304" pitchFamily="18" charset="0"/>
                <a:cs typeface="Arial" panose="020B0604020202020204" pitchFamily="34" charset="0"/>
              </a:rPr>
              <a:t>Łącznie na realizację Tarczy Antykryzysowej ze środków Europejskiego Funduszu Społecznego w latach 2020-2021 PUP w Piasecznie wydatkował kwotę </a:t>
            </a:r>
            <a:r>
              <a:rPr lang="pl-PL" sz="1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5 698 947,48 zł.</a:t>
            </a:r>
            <a:endParaRPr lang="pl-PL" sz="16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endParaRPr lang="pl-PL" sz="1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6" descr="Tarcza Antykryzysowa 6.0 – zwiększone wsparcie finansowe dla sektora ...">
            <a:extLst>
              <a:ext uri="{FF2B5EF4-FFF2-40B4-BE49-F238E27FC236}">
                <a16:creationId xmlns:a16="http://schemas.microsoft.com/office/drawing/2014/main" id="{B58AEF04-65D4-AB5C-D448-9F8B87406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654" y="215002"/>
            <a:ext cx="2327016" cy="100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63097"/>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alpha val="0"/>
          </a:srgbClr>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1283C8-549D-9D12-7343-A80CBB7C4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843" y="213527"/>
            <a:ext cx="1950720" cy="1871472"/>
          </a:xfrm>
          <a:prstGeom prst="rect">
            <a:avLst/>
          </a:prstGeom>
        </p:spPr>
      </p:pic>
      <p:pic>
        <p:nvPicPr>
          <p:cNvPr id="7" name="Obraz 6">
            <a:extLst>
              <a:ext uri="{FF2B5EF4-FFF2-40B4-BE49-F238E27FC236}">
                <a16:creationId xmlns:a16="http://schemas.microsoft.com/office/drawing/2014/main" id="{0D3C5249-CEBC-B8D0-D8D6-F3A8BF84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37" y="385127"/>
            <a:ext cx="2528407" cy="1528271"/>
          </a:xfrm>
          <a:prstGeom prst="rect">
            <a:avLst/>
          </a:prstGeom>
        </p:spPr>
      </p:pic>
      <p:sp>
        <p:nvSpPr>
          <p:cNvPr id="11" name="pole tekstowe 10">
            <a:extLst>
              <a:ext uri="{FF2B5EF4-FFF2-40B4-BE49-F238E27FC236}">
                <a16:creationId xmlns:a16="http://schemas.microsoft.com/office/drawing/2014/main" id="{967D5F9E-B112-957C-97F4-892A845416EC}"/>
              </a:ext>
            </a:extLst>
          </p:cNvPr>
          <p:cNvSpPr txBox="1"/>
          <p:nvPr/>
        </p:nvSpPr>
        <p:spPr>
          <a:xfrm>
            <a:off x="457200" y="2348654"/>
            <a:ext cx="9573643" cy="2076274"/>
          </a:xfrm>
          <a:prstGeom prst="rect">
            <a:avLst/>
          </a:prstGeom>
          <a:noFill/>
        </p:spPr>
        <p:txBody>
          <a:bodyPr wrap="square" rtlCol="0">
            <a:spAutoFit/>
          </a:bodyPr>
          <a:lstStyle/>
          <a:p>
            <a:pPr algn="just">
              <a:lnSpc>
                <a:spcPct val="107000"/>
              </a:lnSpc>
              <a:spcAft>
                <a:spcPts val="800"/>
              </a:spcAft>
            </a:pPr>
            <a:r>
              <a:rPr lang="pl-PL" kern="0" dirty="0">
                <a:effectLst/>
                <a:latin typeface="Arial" panose="020B0604020202020204" pitchFamily="34" charset="0"/>
                <a:ea typeface="Times New Roman" panose="02020603050405020304" pitchFamily="18" charset="0"/>
                <a:cs typeface="Arial" panose="020B0604020202020204" pitchFamily="34" charset="0"/>
              </a:rPr>
              <a:t>Dzięki pozyskanym środkom Powiatowy Urząd Pracy w Piasecznie miał szansę sfinansować wiele zadań i jednocześnie dał szansę osobom bezrobotnym </a:t>
            </a:r>
            <a:r>
              <a:rPr lang="pl-PL"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powrotu na rynek pracy. </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pl-PL"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pl-PL"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Fundusze Europejskie umożliwiły nam także </a:t>
            </a:r>
            <a:r>
              <a:rPr lang="pl-PL" kern="0" dirty="0">
                <a:effectLst/>
                <a:latin typeface="Arial" panose="020B0604020202020204" pitchFamily="34" charset="0"/>
                <a:ea typeface="Times New Roman" panose="02020603050405020304" pitchFamily="18" charset="0"/>
                <a:cs typeface="Arial" panose="020B0604020202020204" pitchFamily="34" charset="0"/>
              </a:rPr>
              <a:t>poprawić sytuację wielu osób bezrobotnych</a:t>
            </a:r>
            <a:br>
              <a:rPr lang="pl-PL" kern="0" dirty="0">
                <a:effectLst/>
                <a:latin typeface="Arial" panose="020B0604020202020204" pitchFamily="34" charset="0"/>
                <a:ea typeface="Times New Roman" panose="02020603050405020304" pitchFamily="18" charset="0"/>
                <a:cs typeface="Arial" panose="020B0604020202020204" pitchFamily="34" charset="0"/>
              </a:rPr>
            </a:br>
            <a:r>
              <a:rPr lang="pl-PL" kern="0" dirty="0">
                <a:effectLst/>
                <a:latin typeface="Arial" panose="020B0604020202020204" pitchFamily="34" charset="0"/>
                <a:ea typeface="Times New Roman" panose="02020603050405020304" pitchFamily="18" charset="0"/>
                <a:cs typeface="Arial" panose="020B0604020202020204" pitchFamily="34" charset="0"/>
              </a:rPr>
              <a:t>na zmieniającym się rynku pracy.</a:t>
            </a:r>
            <a:endParaRPr lang="pl-PL"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endParaRPr lang="pl-PL" sz="1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Obraz 2">
            <a:extLst>
              <a:ext uri="{FF2B5EF4-FFF2-40B4-BE49-F238E27FC236}">
                <a16:creationId xmlns:a16="http://schemas.microsoft.com/office/drawing/2014/main" id="{C15A534D-9AE7-3615-CC25-48113FB15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719" y="5103845"/>
            <a:ext cx="2184596" cy="1455828"/>
          </a:xfrm>
          <a:prstGeom prst="rect">
            <a:avLst/>
          </a:prstGeom>
        </p:spPr>
      </p:pic>
      <p:pic>
        <p:nvPicPr>
          <p:cNvPr id="12" name="Obraz 11">
            <a:extLst>
              <a:ext uri="{FF2B5EF4-FFF2-40B4-BE49-F238E27FC236}">
                <a16:creationId xmlns:a16="http://schemas.microsoft.com/office/drawing/2014/main" id="{8F623E37-9C8C-48F0-8D0F-8F83877C6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5087" y="4585991"/>
            <a:ext cx="1341893" cy="1973682"/>
          </a:xfrm>
          <a:prstGeom prst="rect">
            <a:avLst/>
          </a:prstGeom>
        </p:spPr>
      </p:pic>
      <p:pic>
        <p:nvPicPr>
          <p:cNvPr id="14" name="Obraz 13">
            <a:extLst>
              <a:ext uri="{FF2B5EF4-FFF2-40B4-BE49-F238E27FC236}">
                <a16:creationId xmlns:a16="http://schemas.microsoft.com/office/drawing/2014/main" id="{32D16248-06A9-40BF-FAFA-C57178ED64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9477" y="4645382"/>
            <a:ext cx="1277470" cy="1914291"/>
          </a:xfrm>
          <a:prstGeom prst="rect">
            <a:avLst/>
          </a:prstGeom>
        </p:spPr>
      </p:pic>
    </p:spTree>
    <p:extLst>
      <p:ext uri="{BB962C8B-B14F-4D97-AF65-F5344CB8AC3E}">
        <p14:creationId xmlns:p14="http://schemas.microsoft.com/office/powerpoint/2010/main" val="472775376"/>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F5F0C353-8C16-2F60-34F0-45DD71E2E80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93497">
            <a:off x="1044720" y="3699798"/>
            <a:ext cx="3372079" cy="2534560"/>
          </a:xfrm>
          <a:prstGeom prst="rect">
            <a:avLst/>
          </a:prstGeom>
        </p:spPr>
      </p:pic>
      <p:pic>
        <p:nvPicPr>
          <p:cNvPr id="6" name="Obraz 5">
            <a:extLst>
              <a:ext uri="{FF2B5EF4-FFF2-40B4-BE49-F238E27FC236}">
                <a16:creationId xmlns:a16="http://schemas.microsoft.com/office/drawing/2014/main" id="{63CC340F-4373-BBE7-5AA9-1008F6D38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6410">
            <a:off x="6123496" y="3718681"/>
            <a:ext cx="3517206" cy="2501649"/>
          </a:xfrm>
          <a:prstGeom prst="rect">
            <a:avLst/>
          </a:prstGeom>
        </p:spPr>
      </p:pic>
      <p:sp>
        <p:nvSpPr>
          <p:cNvPr id="3" name="Symbol zastępczy zawartości 2">
            <a:extLst>
              <a:ext uri="{FF2B5EF4-FFF2-40B4-BE49-F238E27FC236}">
                <a16:creationId xmlns:a16="http://schemas.microsoft.com/office/drawing/2014/main" id="{F6C5E05C-5244-2CD1-597A-1FBECF15609A}"/>
              </a:ext>
            </a:extLst>
          </p:cNvPr>
          <p:cNvSpPr>
            <a:spLocks noGrp="1"/>
          </p:cNvSpPr>
          <p:nvPr>
            <p:ph idx="1"/>
          </p:nvPr>
        </p:nvSpPr>
        <p:spPr>
          <a:xfrm>
            <a:off x="260541" y="205274"/>
            <a:ext cx="9452627" cy="3424336"/>
          </a:xfrm>
        </p:spPr>
        <p:txBody>
          <a:bodyPr>
            <a:noAutofit/>
          </a:bodyPr>
          <a:lstStyle/>
          <a:p>
            <a:pPr marL="0" indent="0" algn="just">
              <a:buNone/>
            </a:pPr>
            <a:r>
              <a:rPr lang="pl-PL" dirty="0">
                <a:latin typeface="Arial" panose="020B0604020202020204" pitchFamily="34" charset="0"/>
                <a:cs typeface="Arial" panose="020B0604020202020204" pitchFamily="34" charset="0"/>
              </a:rPr>
              <a:t>W latach 2004-2007 zostały zrealizowane projekty współfinansowane przez Europejski Fundusz Społeczny w ramach takich programów jak „Szansa dla młodych„,</a:t>
            </a:r>
            <a:br>
              <a:rPr lang="pl-PL" dirty="0">
                <a:latin typeface="Arial" panose="020B0604020202020204" pitchFamily="34" charset="0"/>
                <a:cs typeface="Arial" panose="020B0604020202020204" pitchFamily="34" charset="0"/>
              </a:rPr>
            </a:br>
            <a:r>
              <a:rPr lang="pl-PL" dirty="0">
                <a:effectLst/>
                <a:latin typeface="Arial" panose="020B0604020202020204" pitchFamily="34" charset="0"/>
                <a:ea typeface="Times New Roman" panose="02020603050405020304" pitchFamily="18" charset="0"/>
                <a:cs typeface="Arial" panose="020B0604020202020204" pitchFamily="34" charset="0"/>
              </a:rPr>
              <a:t>„Powrót na rynek pracy”, „Pierwszy krok do samodzielności zawodowej”, „A może warto jeszcze raz spróbować?”, „ Klucz do sukcesu”, „Nowa szansa”</a:t>
            </a:r>
            <a:r>
              <a:rPr lang="pl-PL" dirty="0">
                <a:latin typeface="Arial" panose="020B0604020202020204" pitchFamily="34" charset="0"/>
                <a:cs typeface="Arial" panose="020B0604020202020204" pitchFamily="34" charset="0"/>
              </a:rPr>
              <a:t>.</a:t>
            </a:r>
          </a:p>
          <a:p>
            <a:pPr marL="0" indent="0" algn="just">
              <a:buNone/>
            </a:pPr>
            <a:r>
              <a:rPr lang="pl-PL" dirty="0">
                <a:latin typeface="Arial" panose="020B0604020202020204" pitchFamily="34" charset="0"/>
                <a:cs typeface="Arial" panose="020B0604020202020204" pitchFamily="34" charset="0"/>
              </a:rPr>
              <a:t>W ramach projektów przeprowadzono szkolenia dla 410 osób, staże dla 283 uczestników, prace interwencyjne dla 106 osób oraz środki na podjęcie działalności gospodarczej</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dla 68 osób. </a:t>
            </a:r>
          </a:p>
          <a:p>
            <a:pPr marL="0" indent="0" algn="just">
              <a:buNone/>
            </a:pPr>
            <a:r>
              <a:rPr lang="pl-PL" dirty="0">
                <a:latin typeface="Arial" panose="020B0604020202020204" pitchFamily="34" charset="0"/>
                <a:cs typeface="Arial" panose="020B0604020202020204" pitchFamily="34" charset="0"/>
              </a:rPr>
              <a:t>Całkowita kwota dofinansowania wyniosła </a:t>
            </a:r>
            <a:r>
              <a:rPr lang="pl-PL" b="1" dirty="0">
                <a:latin typeface="Arial" panose="020B0604020202020204" pitchFamily="34" charset="0"/>
                <a:cs typeface="Arial" panose="020B0604020202020204" pitchFamily="34" charset="0"/>
              </a:rPr>
              <a:t>3 246 029,16 zł</a:t>
            </a:r>
            <a:r>
              <a:rPr lang="pl-PL" dirty="0">
                <a:latin typeface="Arial" panose="020B0604020202020204" pitchFamily="34" charset="0"/>
                <a:cs typeface="Arial" panose="020B0604020202020204" pitchFamily="34" charset="0"/>
              </a:rPr>
              <a:t>. </a:t>
            </a:r>
          </a:p>
          <a:p>
            <a:pPr marL="0" indent="0" algn="just">
              <a:buNone/>
            </a:pPr>
            <a:r>
              <a:rPr lang="pl-PL" dirty="0">
                <a:latin typeface="Arial" panose="020B0604020202020204" pitchFamily="34" charset="0"/>
                <a:cs typeface="Arial" panose="020B0604020202020204" pitchFamily="34" charset="0"/>
              </a:rPr>
              <a:t>Projekt miał na celu wsparcie młodych osób w zdobyciu nowych umiejętności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doświadczenia zawodowego.  </a:t>
            </a:r>
            <a:endParaRPr lang="pl-PL"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Obraz 3">
            <a:extLst>
              <a:ext uri="{FF2B5EF4-FFF2-40B4-BE49-F238E27FC236}">
                <a16:creationId xmlns:a16="http://schemas.microsoft.com/office/drawing/2014/main" id="{5539CF0B-C694-267D-C073-C7F577300A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7308" y="125261"/>
            <a:ext cx="1134151" cy="1088076"/>
          </a:xfrm>
          <a:prstGeom prst="rect">
            <a:avLst/>
          </a:prstGeom>
        </p:spPr>
      </p:pic>
    </p:spTree>
    <p:extLst>
      <p:ext uri="{BB962C8B-B14F-4D97-AF65-F5344CB8AC3E}">
        <p14:creationId xmlns:p14="http://schemas.microsoft.com/office/powerpoint/2010/main" val="1300837728"/>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A921501-9B81-4ACF-951A-05D68B89F887}">
  <we:reference id="wa200005566" version="3.0.0.2" store="pl-PL"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344</TotalTime>
  <Words>2902</Words>
  <Application>Microsoft Office PowerPoint</Application>
  <PresentationFormat>Panoramiczny</PresentationFormat>
  <Paragraphs>686</Paragraphs>
  <Slides>18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Arial</vt:lpstr>
      <vt:lpstr>Times New Roman</vt:lpstr>
      <vt:lpstr>Trebuchet MS</vt:lpstr>
      <vt:lpstr>Wingdings</vt:lpstr>
      <vt:lpstr>Wingdings 3</vt:lpstr>
      <vt:lpstr>Faseta</vt:lpstr>
      <vt:lpstr>20 lat Polski  w Unii Europejskiej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lat Polski  w Unii Europejskiej</dc:title>
  <dc:creator>Agnieszka Łuczak</dc:creator>
  <cp:lastModifiedBy>Małgorzata Kosińska</cp:lastModifiedBy>
  <cp:revision>52</cp:revision>
  <dcterms:created xsi:type="dcterms:W3CDTF">2024-05-06T08:14:39Z</dcterms:created>
  <dcterms:modified xsi:type="dcterms:W3CDTF">2024-05-09T10:33:08Z</dcterms:modified>
</cp:coreProperties>
</file>