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60" r:id="rId5"/>
    <p:sldId id="262" r:id="rId6"/>
    <p:sldId id="270" r:id="rId7"/>
    <p:sldId id="272" r:id="rId8"/>
    <p:sldId id="274" r:id="rId9"/>
    <p:sldId id="277" r:id="rId10"/>
    <p:sldId id="263" r:id="rId11"/>
    <p:sldId id="269" r:id="rId12"/>
    <p:sldId id="264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99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73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795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137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6914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289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812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84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06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061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09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33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6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68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7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06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C16F-75B8-476D-856E-D585F504346B}" type="datetimeFigureOut">
              <a:rPr lang="pl-PL" smtClean="0"/>
              <a:t>05.09.2019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D5B383-489C-4C0C-835A-5C10E47A45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62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ozyczkimazowieckie.p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zyczkimazowieckie.pl/projekty/wzrost-potencjalu-mazowieckich-przedsiebiorstw" TargetMode="External"/><Relationship Id="rId2" Type="http://schemas.openxmlformats.org/officeDocument/2006/relationships/hyperlink" Target="http://pozyczkimazowieckie.pl/projekty/mazowiecki-program-pozyczkowy-dla-mikro-malych-i-srednich-przedsiebiorst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zyczkimazowieckie.pl/projekty/pierwszy-biznes-wsparcie-w-starcie" TargetMode="External"/><Relationship Id="rId4" Type="http://schemas.openxmlformats.org/officeDocument/2006/relationships/hyperlink" Target="http://pozyczkimazowieckie.pl/jeremie-w-wojewodztwie-mazowiecki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zyczkimazowieckie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zyczkimazowieckie.pl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FF010-9C60-4E8C-AFF5-4FBFFE9EE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725" y="4305368"/>
            <a:ext cx="7951177" cy="138171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500" b="1" dirty="0">
                <a:solidFill>
                  <a:srgbClr val="002060"/>
                </a:solidFill>
              </a:rPr>
              <a:t>Mazowiecki Regionalny </a:t>
            </a:r>
            <a:br>
              <a:rPr lang="pl-PL" sz="4500" b="1" dirty="0">
                <a:solidFill>
                  <a:srgbClr val="002060"/>
                </a:solidFill>
              </a:rPr>
            </a:br>
            <a:r>
              <a:rPr lang="pl-PL" sz="4500" b="1" dirty="0">
                <a:solidFill>
                  <a:srgbClr val="002060"/>
                </a:solidFill>
              </a:rPr>
              <a:t>Fundusz Pożyczkowy Sp. z o.o.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5C5E672-C117-4CE8-B7D2-9F52AF42E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97" y="307731"/>
            <a:ext cx="6421907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57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93368-89DA-430C-B97D-665628F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204" y="647700"/>
            <a:ext cx="8596668" cy="1320800"/>
          </a:xfrm>
        </p:spPr>
        <p:txBody>
          <a:bodyPr/>
          <a:lstStyle/>
          <a:p>
            <a:r>
              <a:rPr lang="pl-PL" dirty="0"/>
              <a:t>Pożyczki z programu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DC591B-603A-4218-8BB3-1025FFD6C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0" y="2543810"/>
            <a:ext cx="10012680" cy="2908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dirty="0"/>
              <a:t>Program Jeremie2 to program realizowany ze środków Unii Europejskiej        w ramach Regionalnych Programów Operacyjnych, oparty na odnawialnym mechanizmie finansowym.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2200" dirty="0"/>
              <a:t>Jeremie2 jest uzupełnieniem dostępnej na rynku oferty dla przedsiębiorców.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C018FC2-F94C-4A6B-A3FE-1BDD104A9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690" y="125730"/>
            <a:ext cx="31527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02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93368-89DA-430C-B97D-665628F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94" y="613410"/>
            <a:ext cx="8596668" cy="1320800"/>
          </a:xfrm>
        </p:spPr>
        <p:txBody>
          <a:bodyPr/>
          <a:lstStyle/>
          <a:p>
            <a:r>
              <a:rPr lang="pl-PL" dirty="0"/>
              <a:t>Pożyczka z programu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C018FC2-F94C-4A6B-A3FE-1BDD104A9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130" y="72390"/>
            <a:ext cx="3152775" cy="1333500"/>
          </a:xfrm>
          <a:prstGeom prst="rect">
            <a:avLst/>
          </a:prstGeom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650B73E-EB8B-4572-9150-C192E9BB1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20" y="1835746"/>
            <a:ext cx="9438216" cy="48047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000" dirty="0"/>
              <a:t>		</a:t>
            </a:r>
            <a:r>
              <a:rPr lang="pl-PL" sz="2000" b="1" dirty="0"/>
              <a:t>POŻYCZKA </a:t>
            </a:r>
            <a:r>
              <a:rPr lang="pl-PL" sz="2000" b="1" dirty="0">
                <a:sym typeface="Wingdings" panose="05000000000000000000" pitchFamily="2" charset="2"/>
              </a:rPr>
              <a:t> INWESTYCJA  ROZWÓJ PRZEDSIĘBIORSTWA </a:t>
            </a:r>
          </a:p>
          <a:p>
            <a:pPr marL="0" indent="0">
              <a:buNone/>
            </a:pPr>
            <a:endParaRPr lang="pl-PL" sz="1000" dirty="0">
              <a:sym typeface="Wingdings" panose="05000000000000000000" pitchFamily="2" charset="2"/>
            </a:endParaRPr>
          </a:p>
          <a:p>
            <a:r>
              <a:rPr lang="pl-PL" sz="2000" dirty="0"/>
              <a:t>Na wydatki związane z uruchomieniem działalności gospodarczej, na jej prowadzenie lub rozwój </a:t>
            </a:r>
          </a:p>
          <a:p>
            <a:endParaRPr lang="pl-PL" sz="1000" dirty="0"/>
          </a:p>
          <a:p>
            <a:r>
              <a:rPr lang="pl-PL" sz="2000" dirty="0"/>
              <a:t>Przykłady: </a:t>
            </a:r>
          </a:p>
          <a:p>
            <a:pPr lvl="1"/>
            <a:r>
              <a:rPr lang="pl-PL" sz="1800" dirty="0"/>
              <a:t>Wdrażanie innowacyjnych rozwiązań produkcyjnych i technologicznych</a:t>
            </a:r>
          </a:p>
          <a:p>
            <a:pPr lvl="1"/>
            <a:r>
              <a:rPr lang="pl-PL" sz="1800" dirty="0"/>
              <a:t>Zakup maszyn, sprzętu</a:t>
            </a:r>
          </a:p>
          <a:p>
            <a:pPr lvl="1"/>
            <a:r>
              <a:rPr lang="pl-PL" sz="1800" dirty="0"/>
              <a:t>Wprowadzenie nowych, ulepszonych produktów</a:t>
            </a:r>
          </a:p>
          <a:p>
            <a:pPr lvl="1"/>
            <a:r>
              <a:rPr lang="pl-PL" sz="1800" dirty="0"/>
              <a:t>Usługi i aplikacje w tym handel elektroniczny, e-biznes, sieciowe procesy biznesowe</a:t>
            </a:r>
          </a:p>
          <a:p>
            <a:pPr lvl="1"/>
            <a:r>
              <a:rPr lang="pl-PL" sz="1800" dirty="0"/>
              <a:t>Wsparcie ekologicznych procesów produkcyjnych oraz efektywnego wykorzystania zasobów w sektorze MŚP</a:t>
            </a:r>
          </a:p>
          <a:p>
            <a:pPr lvl="1"/>
            <a:endParaRPr lang="pl-PL" sz="1800" dirty="0"/>
          </a:p>
          <a:p>
            <a:pPr lvl="1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611264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93368-89DA-430C-B97D-665628F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204" y="647700"/>
            <a:ext cx="8596668" cy="1320800"/>
          </a:xfrm>
        </p:spPr>
        <p:txBody>
          <a:bodyPr/>
          <a:lstStyle/>
          <a:p>
            <a:r>
              <a:rPr lang="pl-PL"/>
              <a:t>Pożyczki z programu 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C018FC2-F94C-4A6B-A3FE-1BDD104A9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538" y="118110"/>
            <a:ext cx="3152775" cy="1333500"/>
          </a:xfrm>
          <a:prstGeom prst="rect">
            <a:avLst/>
          </a:prstGeom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64F59D9-6B4A-4292-BA10-CB2783BD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764" y="182530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Oprocentowanie:						1,87%</a:t>
            </a:r>
          </a:p>
          <a:p>
            <a:endParaRPr lang="pl-PL" dirty="0"/>
          </a:p>
          <a:p>
            <a:r>
              <a:rPr lang="pl-PL" dirty="0"/>
              <a:t>Okres spłaty:							do 5 lat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Karencja w spłacie kapitału:			do 6 miesięcy, </a:t>
            </a:r>
          </a:p>
          <a:p>
            <a:pPr marL="0" indent="0">
              <a:buNone/>
            </a:pPr>
            <a:r>
              <a:rPr lang="pl-PL" dirty="0"/>
              <a:t>										start-</a:t>
            </a:r>
            <a:r>
              <a:rPr lang="pl-PL" dirty="0" err="1"/>
              <a:t>up</a:t>
            </a:r>
            <a:r>
              <a:rPr lang="pl-PL" dirty="0"/>
              <a:t> do 9 miesięcy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Opłaty i prowizje:						BRAK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Rodzaj pożyczki:						Pożyczka Mała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163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FF010-9C60-4E8C-AFF5-4FBFFE9EE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565" y="4287748"/>
            <a:ext cx="7951177" cy="2379382"/>
          </a:xfrm>
        </p:spPr>
        <p:txBody>
          <a:bodyPr>
            <a:normAutofit/>
          </a:bodyPr>
          <a:lstStyle/>
          <a:p>
            <a:pPr algn="ctr"/>
            <a:r>
              <a:rPr lang="pl-PL" sz="4500" b="1" dirty="0">
                <a:solidFill>
                  <a:srgbClr val="002060"/>
                </a:solidFill>
              </a:rPr>
              <a:t>Dziękuję za uwagę!</a:t>
            </a:r>
            <a:br>
              <a:rPr lang="pl-PL" sz="4500" b="1" dirty="0">
                <a:solidFill>
                  <a:srgbClr val="002060"/>
                </a:solidFill>
              </a:rPr>
            </a:br>
            <a:r>
              <a:rPr lang="pl-PL" sz="3600" dirty="0">
                <a:solidFill>
                  <a:srgbClr val="3D4659"/>
                </a:solidFill>
                <a:latin typeface="Lato"/>
                <a:hlinkClick r:id="rId2"/>
              </a:rPr>
              <a:t>www.pozyczkimazowieckie.pl</a:t>
            </a:r>
            <a:br>
              <a:rPr lang="pl-PL" sz="4800" dirty="0">
                <a:solidFill>
                  <a:srgbClr val="3D4659"/>
                </a:solidFill>
                <a:latin typeface="Lato"/>
              </a:rPr>
            </a:br>
            <a:r>
              <a:rPr lang="pl-PL" sz="45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5C5E672-C117-4CE8-B7D2-9F52AF42E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199" y="723728"/>
            <a:ext cx="6421907" cy="4036705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76C31F9E-8ACA-4074-B5EF-EE8F0A984FA7}"/>
              </a:ext>
            </a:extLst>
          </p:cNvPr>
          <p:cNvSpPr/>
          <p:nvPr/>
        </p:nvSpPr>
        <p:spPr>
          <a:xfrm>
            <a:off x="2396686" y="426972"/>
            <a:ext cx="66062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>
                <a:solidFill>
                  <a:srgbClr val="002060"/>
                </a:solidFill>
              </a:rPr>
              <a:t>Z nami możesz więcej …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99613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3F7772-2BA5-41E3-BD05-93CEA23B8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rgbClr val="FFFFFF"/>
                </a:solidFill>
              </a:rPr>
              <a:t>Fundusz i jego misja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8E94BD-9F15-4787-AFF2-61C105120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666" y="1466553"/>
            <a:ext cx="9833549" cy="35795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rgbClr val="3D4659"/>
                </a:solidFill>
                <a:effectLst/>
                <a:latin typeface="Lato"/>
              </a:rPr>
              <a:t>Mazowiecki Regionalny Fundusz Pożyczkowy Sp. z o.o. został powołany w 2004 roku przez samorząd województwa mazowieckiego, żeby wspierać przedsiębiorców i pomagać tym, którzy dopiero zakładają działalność gospodarczą.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rgbClr val="3D4659"/>
                </a:solidFill>
                <a:effectLst/>
                <a:latin typeface="Lato"/>
              </a:rPr>
              <a:t>Nasza działalność: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l-PL" altLang="pl-PL" sz="2400" dirty="0">
                <a:solidFill>
                  <a:srgbClr val="3D4659"/>
                </a:solidFill>
                <a:latin typeface="Lato"/>
              </a:rPr>
              <a:t>u</a:t>
            </a: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rgbClr val="3D4659"/>
                </a:solidFill>
                <a:effectLst/>
                <a:latin typeface="Lato"/>
              </a:rPr>
              <a:t>dzielanie nisko oprocentowanych, konkurencyjnych pożyczek</a:t>
            </a:r>
            <a:r>
              <a:rPr lang="pl-PL" altLang="pl-PL" sz="2400" dirty="0">
                <a:solidFill>
                  <a:srgbClr val="3D4659"/>
                </a:solidFill>
                <a:latin typeface="Lato"/>
              </a:rPr>
              <a:t> </a:t>
            </a:r>
            <a:br>
              <a:rPr lang="pl-PL" altLang="pl-PL" sz="2400" dirty="0">
                <a:solidFill>
                  <a:srgbClr val="3D4659"/>
                </a:solidFill>
                <a:latin typeface="Lato"/>
              </a:rPr>
            </a:br>
            <a:r>
              <a:rPr lang="pl-PL" altLang="pl-PL" sz="2400" dirty="0">
                <a:solidFill>
                  <a:srgbClr val="3D4659"/>
                </a:solidFill>
                <a:latin typeface="Lato"/>
              </a:rPr>
              <a:t>z pieniędzy pozyskanych z różnych programów unijnych, rządowych </a:t>
            </a:r>
            <a:br>
              <a:rPr lang="pl-PL" altLang="pl-PL" sz="2400" dirty="0">
                <a:solidFill>
                  <a:srgbClr val="3D4659"/>
                </a:solidFill>
                <a:latin typeface="Lato"/>
              </a:rPr>
            </a:br>
            <a:r>
              <a:rPr lang="pl-PL" altLang="pl-PL" sz="2400" dirty="0">
                <a:solidFill>
                  <a:srgbClr val="3D4659"/>
                </a:solidFill>
                <a:latin typeface="Lato"/>
              </a:rPr>
              <a:t>i samorządowych.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400" dirty="0">
              <a:solidFill>
                <a:srgbClr val="3D4659"/>
              </a:solidFill>
              <a:latin typeface="Lat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400" b="1" dirty="0">
                <a:solidFill>
                  <a:srgbClr val="3D4659"/>
                </a:solidFill>
                <a:latin typeface="Lato"/>
              </a:rPr>
              <a:t>Naszą misją jest rozwój przedsiębiorczości, dlatego dochody przeznaczamy na zwiększenie środków na nowe pożyczki.</a:t>
            </a:r>
            <a:endParaRPr lang="pl-PL" altLang="pl-PL" sz="2400" b="1" dirty="0">
              <a:solidFill>
                <a:schemeClr val="tx1"/>
              </a:solidFill>
            </a:endParaRPr>
          </a:p>
          <a:p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rgbClr val="3D4659"/>
              </a:solidFill>
              <a:effectLst/>
              <a:latin typeface="Lato"/>
            </a:endParaRPr>
          </a:p>
          <a:p>
            <a:endParaRPr lang="pl-PL" sz="2400" dirty="0">
              <a:solidFill>
                <a:srgbClr val="000000"/>
              </a:solidFill>
            </a:endParaRP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18FD1FD4-C183-4BF4-BF57-73A78D3A448B}"/>
              </a:ext>
            </a:extLst>
          </p:cNvPr>
          <p:cNvSpPr txBox="1">
            <a:spLocks/>
          </p:cNvSpPr>
          <p:nvPr/>
        </p:nvSpPr>
        <p:spPr>
          <a:xfrm>
            <a:off x="1103026" y="165381"/>
            <a:ext cx="7951177" cy="1381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500" b="1" dirty="0">
                <a:solidFill>
                  <a:srgbClr val="002060"/>
                </a:solidFill>
              </a:rPr>
              <a:t>Nasza misja</a:t>
            </a:r>
          </a:p>
        </p:txBody>
      </p:sp>
    </p:spTree>
    <p:extLst>
      <p:ext uri="{BB962C8B-B14F-4D97-AF65-F5344CB8AC3E}">
        <p14:creationId xmlns:p14="http://schemas.microsoft.com/office/powerpoint/2010/main" val="62048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3F7772-2BA5-41E3-BD05-93CEA23B8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rgbClr val="FFFFFF"/>
                </a:solidFill>
              </a:rPr>
              <a:t>Fundusz i jego misja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8E94BD-9F15-4787-AFF2-61C105120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086" y="1192280"/>
            <a:ext cx="9833549" cy="4400651"/>
          </a:xfrm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2600" dirty="0">
              <a:solidFill>
                <a:srgbClr val="3D4659"/>
              </a:solidFill>
              <a:latin typeface="Lato"/>
            </a:endParaRPr>
          </a:p>
          <a:p>
            <a:r>
              <a:rPr lang="pl-PL" sz="2600" dirty="0">
                <a:solidFill>
                  <a:srgbClr val="3D4659"/>
                </a:solidFill>
                <a:latin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Mazowiecki Program Pożyczkowy dla Mikro, Małych i Średnich Przedsiębiorstw</a:t>
            </a:r>
            <a:endParaRPr lang="pl-PL" sz="2600" dirty="0">
              <a:solidFill>
                <a:srgbClr val="3D4659"/>
              </a:solidFill>
              <a:latin typeface="Lato"/>
            </a:endParaRPr>
          </a:p>
          <a:p>
            <a:r>
              <a:rPr lang="pl-PL" sz="2600" dirty="0">
                <a:solidFill>
                  <a:srgbClr val="3D4659"/>
                </a:solidFill>
                <a:latin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Wzrost Potencjału Mazowieckich Przedsiębiorstw</a:t>
            </a:r>
            <a:endParaRPr lang="pl-PL" sz="2600" dirty="0">
              <a:solidFill>
                <a:srgbClr val="3D4659"/>
              </a:solidFill>
              <a:latin typeface="Lato"/>
            </a:endParaRPr>
          </a:p>
          <a:p>
            <a:r>
              <a:rPr lang="pl-PL" sz="2600" dirty="0">
                <a:solidFill>
                  <a:srgbClr val="3D4659"/>
                </a:solidFill>
                <a:latin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Wsparcie przedsiębiorczości poprzez rozwój instrumentów inżynierii finansowej w ramach inicjatywy JEREMIE w Województwie Mazowieckim</a:t>
            </a:r>
            <a:endParaRPr lang="pl-PL" sz="2600" dirty="0">
              <a:solidFill>
                <a:srgbClr val="3D4659"/>
              </a:solidFill>
              <a:latin typeface="Lato"/>
            </a:endParaRPr>
          </a:p>
          <a:p>
            <a:r>
              <a:rPr lang="pl-PL" sz="2600" dirty="0">
                <a:solidFill>
                  <a:srgbClr val="3D4659"/>
                </a:solidFill>
                <a:latin typeface="La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Pierwszy Biznes – Wsparcie w starcie</a:t>
            </a:r>
            <a:endParaRPr lang="pl-PL" sz="2600" dirty="0">
              <a:solidFill>
                <a:srgbClr val="3D4659"/>
              </a:solidFill>
              <a:latin typeface="Lato"/>
            </a:endParaRPr>
          </a:p>
          <a:p>
            <a:r>
              <a:rPr lang="pl-PL" sz="2600" u="sng" dirty="0">
                <a:solidFill>
                  <a:srgbClr val="3D4659"/>
                </a:solidFill>
                <a:latin typeface="Lato"/>
              </a:rPr>
              <a:t>Pożyczka energetyczna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600" dirty="0">
              <a:solidFill>
                <a:srgbClr val="3D4659"/>
              </a:solidFill>
              <a:latin typeface="Lato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2600" dirty="0">
              <a:solidFill>
                <a:srgbClr val="3D4659"/>
              </a:solidFill>
              <a:latin typeface="Lato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600" dirty="0">
              <a:solidFill>
                <a:srgbClr val="3D4659"/>
              </a:solidFill>
              <a:latin typeface="Lato"/>
            </a:endParaRPr>
          </a:p>
          <a:p>
            <a:endParaRPr kumimoji="0" lang="pl-PL" altLang="pl-PL" sz="2600" b="0" i="0" u="none" strike="noStrike" cap="none" normalizeH="0" baseline="0" dirty="0">
              <a:ln>
                <a:noFill/>
              </a:ln>
              <a:solidFill>
                <a:srgbClr val="3D4659"/>
              </a:solidFill>
              <a:effectLst/>
              <a:latin typeface="Lato"/>
            </a:endParaRPr>
          </a:p>
          <a:p>
            <a:endParaRPr lang="pl-PL" sz="2600" dirty="0">
              <a:solidFill>
                <a:srgbClr val="000000"/>
              </a:solidFill>
            </a:endParaRP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18FD1FD4-C183-4BF4-BF57-73A78D3A448B}"/>
              </a:ext>
            </a:extLst>
          </p:cNvPr>
          <p:cNvSpPr txBox="1">
            <a:spLocks/>
          </p:cNvSpPr>
          <p:nvPr/>
        </p:nvSpPr>
        <p:spPr>
          <a:xfrm>
            <a:off x="1103026" y="165381"/>
            <a:ext cx="7951177" cy="1381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500" b="1" dirty="0">
                <a:solidFill>
                  <a:srgbClr val="002060"/>
                </a:solidFill>
              </a:rPr>
              <a:t>Nasza oferta – nasze projekty</a:t>
            </a:r>
          </a:p>
        </p:txBody>
      </p:sp>
    </p:spTree>
    <p:extLst>
      <p:ext uri="{BB962C8B-B14F-4D97-AF65-F5344CB8AC3E}">
        <p14:creationId xmlns:p14="http://schemas.microsoft.com/office/powerpoint/2010/main" val="389134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E3E524D7-A41C-45B6-8FC0-6F25D2487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07" y="138875"/>
            <a:ext cx="10243865" cy="487700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EF098C1B-899D-40D3-9F55-239DC2ED6E5A}"/>
              </a:ext>
            </a:extLst>
          </p:cNvPr>
          <p:cNvSpPr/>
          <p:nvPr/>
        </p:nvSpPr>
        <p:spPr>
          <a:xfrm>
            <a:off x="419932" y="5740333"/>
            <a:ext cx="84488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3D4659"/>
                </a:solidFill>
                <a:latin typeface="Lato"/>
              </a:rPr>
              <a:t>Więcej informacji na stronie: </a:t>
            </a:r>
            <a:r>
              <a:rPr lang="pl-PL" sz="2000" dirty="0">
                <a:solidFill>
                  <a:srgbClr val="3D4659"/>
                </a:solidFill>
                <a:latin typeface="Lato"/>
                <a:hlinkClick r:id="rId3"/>
              </a:rPr>
              <a:t>www.pozyczkimazowieckie.pl</a:t>
            </a:r>
            <a:endParaRPr lang="pl-PL" sz="2000" dirty="0">
              <a:solidFill>
                <a:srgbClr val="3D4659"/>
              </a:solidFill>
              <a:latin typeface="Lato"/>
            </a:endParaRPr>
          </a:p>
          <a:p>
            <a:endParaRPr lang="pl-PL" sz="2200" dirty="0">
              <a:solidFill>
                <a:srgbClr val="3D4659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00957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B776FD51-0E4A-453B-BCAE-CFB9E68FC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" y="1794528"/>
            <a:ext cx="10539800" cy="3203599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A14B2853-74EF-4C5D-96F7-13C712982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" y="551260"/>
            <a:ext cx="8823960" cy="918447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661F2D61-6236-4122-AA1E-369F8F5FF5BF}"/>
              </a:ext>
            </a:extLst>
          </p:cNvPr>
          <p:cNvSpPr/>
          <p:nvPr/>
        </p:nvSpPr>
        <p:spPr>
          <a:xfrm>
            <a:off x="590550" y="5724168"/>
            <a:ext cx="848487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3D4659"/>
                </a:solidFill>
                <a:latin typeface="Lato"/>
              </a:rPr>
              <a:t>Więcej informacji na stronie: </a:t>
            </a:r>
            <a:r>
              <a:rPr lang="pl-PL" sz="2000" dirty="0">
                <a:solidFill>
                  <a:srgbClr val="3D4659"/>
                </a:solidFill>
                <a:latin typeface="Lato"/>
                <a:hlinkClick r:id="rId4"/>
              </a:rPr>
              <a:t>www.pozyczkimazowieckie.pl</a:t>
            </a:r>
            <a:endParaRPr lang="pl-PL" sz="2000" dirty="0">
              <a:solidFill>
                <a:srgbClr val="3D4659"/>
              </a:solidFill>
              <a:latin typeface="Lato"/>
            </a:endParaRPr>
          </a:p>
          <a:p>
            <a:endParaRPr lang="pl-PL" b="0" i="0" dirty="0">
              <a:solidFill>
                <a:srgbClr val="002060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91818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93368-89DA-430C-B97D-665628F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4" y="556260"/>
            <a:ext cx="8596668" cy="1320800"/>
          </a:xfrm>
        </p:spPr>
        <p:txBody>
          <a:bodyPr/>
          <a:lstStyle/>
          <a:p>
            <a:r>
              <a:rPr lang="pl-PL" dirty="0"/>
              <a:t>Kto jest beneficjentem?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650B73E-EB8B-4572-9150-C192E9BB1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4" y="1648633"/>
            <a:ext cx="943821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dirty="0"/>
              <a:t>Udzielamy pożyczek:</a:t>
            </a:r>
          </a:p>
          <a:p>
            <a:pPr lvl="1"/>
            <a:r>
              <a:rPr lang="pl-PL" sz="2000" dirty="0"/>
              <a:t>mikro</a:t>
            </a:r>
          </a:p>
          <a:p>
            <a:pPr lvl="1"/>
            <a:r>
              <a:rPr lang="pl-PL" sz="2000" dirty="0"/>
              <a:t>małym </a:t>
            </a:r>
          </a:p>
          <a:p>
            <a:pPr lvl="1"/>
            <a:r>
              <a:rPr lang="pl-PL" sz="2000" dirty="0"/>
              <a:t>średnim przedsiębiorstwom</a:t>
            </a:r>
          </a:p>
          <a:p>
            <a:pPr marL="457200" lvl="1" indent="0">
              <a:buNone/>
            </a:pPr>
            <a:endParaRPr lang="pl-PL" sz="2000" dirty="0"/>
          </a:p>
          <a:p>
            <a:pPr marL="457200" lvl="1" indent="0">
              <a:buNone/>
            </a:pPr>
            <a:r>
              <a:rPr lang="pl-PL" sz="2000" dirty="0"/>
              <a:t>czyli takim, które zatrudniają mniej niż 250 pracowników i mają roczny obrót w wysokości do 50 mln EUR lub roczna suma bilansowa nie przekracza 43 mln EUR i prowadzą działalność na terenie woj. mazowieckiego.</a:t>
            </a:r>
          </a:p>
          <a:p>
            <a:pPr marL="457200" lvl="1" indent="0">
              <a:buNone/>
            </a:pPr>
            <a:endParaRPr lang="pl-PL" sz="2000" dirty="0"/>
          </a:p>
          <a:p>
            <a:endParaRPr lang="pl-PL" sz="20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041649C-4300-4356-8512-ED98BF837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637" y="232490"/>
            <a:ext cx="2211526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1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93368-89DA-430C-B97D-665628F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94" y="613410"/>
            <a:ext cx="8596668" cy="1320800"/>
          </a:xfrm>
        </p:spPr>
        <p:txBody>
          <a:bodyPr/>
          <a:lstStyle/>
          <a:p>
            <a:r>
              <a:rPr lang="pl-PL" dirty="0"/>
              <a:t>Zalety pożyczek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650B73E-EB8B-4572-9150-C192E9BB1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863725"/>
            <a:ext cx="9438216" cy="4380865"/>
          </a:xfrm>
        </p:spPr>
        <p:txBody>
          <a:bodyPr>
            <a:noAutofit/>
          </a:bodyPr>
          <a:lstStyle/>
          <a:p>
            <a:pPr algn="just"/>
            <a:r>
              <a:rPr lang="pl-PL" sz="2200" dirty="0"/>
              <a:t>Brak prowizji</a:t>
            </a:r>
          </a:p>
          <a:p>
            <a:pPr algn="just"/>
            <a:r>
              <a:rPr lang="pl-PL" sz="2200" dirty="0"/>
              <a:t>Możliwa karencja w spłacie</a:t>
            </a:r>
          </a:p>
          <a:p>
            <a:pPr algn="just"/>
            <a:r>
              <a:rPr lang="pl-PL" sz="2200" dirty="0"/>
              <a:t>Możliwość rozwoju technologicznego swojej firmy tanim kosztem,</a:t>
            </a:r>
            <a:br>
              <a:rPr lang="pl-PL" sz="2200" dirty="0"/>
            </a:br>
            <a:r>
              <a:rPr lang="pl-PL" sz="2200" dirty="0"/>
              <a:t>a co za tym idzie trwałe zwiększenie jej wartości</a:t>
            </a:r>
          </a:p>
          <a:p>
            <a:pPr algn="just"/>
            <a:r>
              <a:rPr lang="pl-PL" sz="2200" dirty="0"/>
              <a:t>Koncentracja na wspomaganiu rozwoju sektora MŚP przez wykorzystanie innowacyjnych rozwiązań</a:t>
            </a:r>
          </a:p>
          <a:p>
            <a:pPr algn="just"/>
            <a:r>
              <a:rPr lang="pl-PL" sz="2200" dirty="0"/>
              <a:t>Szczególna promocja projektów m.in. z zakresu technologii </a:t>
            </a:r>
            <a:r>
              <a:rPr lang="pl-PL" sz="2200" dirty="0" err="1"/>
              <a:t>informacyjno</a:t>
            </a:r>
            <a:r>
              <a:rPr lang="pl-PL" sz="2200" dirty="0"/>
              <a:t>–komunikacyjnych, ekologicznych procesów produkcyjnych oraz efektywnego wykorzystywania zasobów</a:t>
            </a:r>
          </a:p>
          <a:p>
            <a:pPr algn="just"/>
            <a:r>
              <a:rPr lang="pl-PL" sz="2200" dirty="0"/>
              <a:t>Pożyczki dla start-</a:t>
            </a:r>
            <a:r>
              <a:rPr lang="pl-PL" sz="2200" dirty="0" err="1"/>
              <a:t>upów</a:t>
            </a:r>
            <a:endParaRPr lang="pl-PL" sz="2200" dirty="0"/>
          </a:p>
          <a:p>
            <a:endParaRPr lang="pl-PL" sz="22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F49E0B1-5CEC-4A17-85A3-A079D32F5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0" y="241368"/>
            <a:ext cx="2121767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8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93368-89DA-430C-B97D-665628F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94" y="613410"/>
            <a:ext cx="8596668" cy="1320800"/>
          </a:xfrm>
        </p:spPr>
        <p:txBody>
          <a:bodyPr/>
          <a:lstStyle/>
          <a:p>
            <a:r>
              <a:rPr lang="pl-PL" dirty="0"/>
              <a:t>Pożyczka RPO SW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650B73E-EB8B-4572-9150-C192E9BB1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564" y="1488613"/>
            <a:ext cx="9438216" cy="50645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l-PL" sz="1400" b="1" dirty="0"/>
          </a:p>
          <a:p>
            <a:pPr marL="0" indent="0" algn="ctr">
              <a:buNone/>
            </a:pPr>
            <a:r>
              <a:rPr lang="pl-PL" sz="2000" b="1" dirty="0"/>
              <a:t>POŻYCZKA </a:t>
            </a:r>
            <a:r>
              <a:rPr lang="pl-PL" sz="2000" b="1" dirty="0">
                <a:sym typeface="Wingdings" panose="05000000000000000000" pitchFamily="2" charset="2"/>
              </a:rPr>
              <a:t> INWESTYCJA  ROZWÓJ PRZEDSIĘBIORSTWA </a:t>
            </a:r>
          </a:p>
          <a:p>
            <a:pPr marL="0" indent="0" algn="ctr">
              <a:buNone/>
            </a:pPr>
            <a:endParaRPr lang="pl-PL" sz="1000" b="1" dirty="0">
              <a:sym typeface="Wingdings" panose="05000000000000000000" pitchFamily="2" charset="2"/>
            </a:endParaRPr>
          </a:p>
          <a:p>
            <a:pPr algn="just"/>
            <a:r>
              <a:rPr lang="pl-PL" sz="2000" dirty="0"/>
              <a:t>Przedsięwzięcia inwestycyjne w województwie mazowieckim, wprowadzające  na rynek nowe produkty lub usługi oraz pozyskiwanie i wdrażanie rozwiązań innowacyjnych dla firm</a:t>
            </a:r>
          </a:p>
          <a:p>
            <a:pPr algn="just"/>
            <a:r>
              <a:rPr lang="pl-PL" sz="2000" dirty="0"/>
              <a:t>Inwestycje mają pozytywnie wpływać na rozwój przedsiębiorstw, zwiększenie skali ich działalności, zasięgu oferty, zdobycie nowych klientów</a:t>
            </a:r>
          </a:p>
          <a:p>
            <a:pPr algn="just"/>
            <a:r>
              <a:rPr lang="pl-PL" sz="2000" dirty="0"/>
              <a:t>kapitał obrotowy możliwy jest do sfinansowania jedynie, gdy będzie powiązanie z działalnością inwestycyjną i dalszą ekspansją przedsiębiorstwa</a:t>
            </a:r>
          </a:p>
          <a:p>
            <a:endParaRPr lang="pl-PL" sz="2000" dirty="0"/>
          </a:p>
          <a:p>
            <a:endParaRPr lang="pl-PL" sz="2000" dirty="0"/>
          </a:p>
        </p:txBody>
      </p:sp>
      <p:pic>
        <p:nvPicPr>
          <p:cNvPr id="1026" name="Picture 2" descr="Znalezione obrazy dla zapytania regionalny program operacyjny">
            <a:extLst>
              <a:ext uri="{FF2B5EF4-FFF2-40B4-BE49-F238E27FC236}">
                <a16:creationId xmlns:a16="http://schemas.microsoft.com/office/drawing/2014/main" id="{4AD96D72-FA11-4FA5-9DD2-4A70F90CA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864" y="212812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249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93368-89DA-430C-B97D-665628F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204" y="647700"/>
            <a:ext cx="8596668" cy="1320800"/>
          </a:xfrm>
        </p:spPr>
        <p:txBody>
          <a:bodyPr/>
          <a:lstStyle/>
          <a:p>
            <a:r>
              <a:rPr lang="pl-PL" dirty="0"/>
              <a:t>Pożyczki RPO SW </a:t>
            </a:r>
          </a:p>
        </p:txBody>
      </p:sp>
      <p:pic>
        <p:nvPicPr>
          <p:cNvPr id="6" name="Picture 2" descr="Znalezione obrazy dla zapytania regionalny program operacyjny">
            <a:extLst>
              <a:ext uri="{FF2B5EF4-FFF2-40B4-BE49-F238E27FC236}">
                <a16:creationId xmlns:a16="http://schemas.microsoft.com/office/drawing/2014/main" id="{3C660B4A-5952-455A-91D3-1FD38343D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0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E2BFBC5F-9552-41B4-8FB7-039AD1BA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34" y="1968500"/>
            <a:ext cx="8596668" cy="3478211"/>
          </a:xfrm>
        </p:spPr>
        <p:txBody>
          <a:bodyPr/>
          <a:lstStyle/>
          <a:p>
            <a:pPr lvl="1"/>
            <a:r>
              <a:rPr lang="pl-PL" sz="1800" dirty="0"/>
              <a:t>Oprocentowanie:						od 2,47%</a:t>
            </a:r>
          </a:p>
          <a:p>
            <a:endParaRPr lang="pl-PL" dirty="0"/>
          </a:p>
          <a:p>
            <a:pPr lvl="1"/>
            <a:r>
              <a:rPr lang="pl-PL" sz="1800" dirty="0"/>
              <a:t>Okres spłaty:							do 5 lat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1"/>
            <a:r>
              <a:rPr lang="pl-PL" sz="1800" dirty="0"/>
              <a:t>Karencja w spłacie kapitału:				do 6 miesięcy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1"/>
            <a:r>
              <a:rPr lang="pl-PL" sz="1800" dirty="0"/>
              <a:t>Opłaty i prowizje:						BRAK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1271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1101</TotalTime>
  <Words>303</Words>
  <Application>Microsoft Office PowerPoint</Application>
  <PresentationFormat>Panoramiczny</PresentationFormat>
  <Paragraphs>79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Lato</vt:lpstr>
      <vt:lpstr>Trebuchet MS</vt:lpstr>
      <vt:lpstr>Wingdings</vt:lpstr>
      <vt:lpstr>Wingdings 3</vt:lpstr>
      <vt:lpstr>Faseta</vt:lpstr>
      <vt:lpstr>Mazowiecki Regionalny  Fundusz Pożyczkowy Sp. z o.o. </vt:lpstr>
      <vt:lpstr>Fundusz i jego misja </vt:lpstr>
      <vt:lpstr>Fundusz i jego misja </vt:lpstr>
      <vt:lpstr>Prezentacja programu PowerPoint</vt:lpstr>
      <vt:lpstr>Prezentacja programu PowerPoint</vt:lpstr>
      <vt:lpstr>Kto jest beneficjentem?</vt:lpstr>
      <vt:lpstr>Zalety pożyczek</vt:lpstr>
      <vt:lpstr>Pożyczka RPO SW</vt:lpstr>
      <vt:lpstr>Pożyczki RPO SW </vt:lpstr>
      <vt:lpstr>Pożyczki z programu </vt:lpstr>
      <vt:lpstr>Pożyczka z programu </vt:lpstr>
      <vt:lpstr>Pożyczki z programu </vt:lpstr>
      <vt:lpstr>Dziękuję za uwagę! www.pozyczkimazowieckie.pl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Mazowiecki Regionalny Fundusz Pożyczkowy</dc:title>
  <dc:creator>Krystian Malesa</dc:creator>
  <cp:lastModifiedBy>Jan Kowalski</cp:lastModifiedBy>
  <cp:revision>27</cp:revision>
  <dcterms:created xsi:type="dcterms:W3CDTF">2019-07-17T19:45:11Z</dcterms:created>
  <dcterms:modified xsi:type="dcterms:W3CDTF">2019-09-05T06:35:30Z</dcterms:modified>
</cp:coreProperties>
</file>